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60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autoAdjust="0" sz="20000"/>
    <p:restoredTop sz="94660"/>
  </p:normalViewPr>
  <p:slideViewPr>
    <p:cSldViewPr snapToGrid="0">
      <p:cViewPr varScale="1">
        <p:scale>
          <a:sx d="100" n="128"/>
          <a:sy d="100" n="128"/>
        </p:scale>
        <p:origin x="200" y="176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notesMaster" Target="notesMasters/notesMaster1.xml" /><Relationship Id="rId37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36" Type="http://schemas.openxmlformats.org/officeDocument/2006/relationships/theme" Target="theme/theme1.xml" /><Relationship Id="rId35" Type="http://schemas.openxmlformats.org/officeDocument/2006/relationships/viewProps" Target="viewProps.xml" /><Relationship Id="rId34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8/11/24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.xml.rels><?xml version="1.0" encoding="UTF-8"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?>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?>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?>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?>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?>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4.xml.rels><?xml version="1.0" encoding="UTF-8"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5.xml.rels><?xml version="1.0" encoding="UTF-8"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6.xml.rels><?xml version="1.0" encoding="UTF-8"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7.xml.rels><?xml version="1.0" encoding="UTF-8"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_rels/notesSlide8.xml.rels><?xml version="1.0" encoding="UTF-8"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9.xml.rels><?xml version="1.0" encoding="UTF-8"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quote frames our entire approach today - AI is about business transformation, not just technology</a:t>
            </a:r>
          </a:p>
          <a:p>
            <a:pPr lvl="0" indent="0" marL="0">
              <a:buNone/>
            </a:pPr>
          </a:p>
          <a:p>
            <a:pPr lvl="0"/>
            <a:r>
              <a:rPr/>
              <a:t>Agriculture provides excellent examples because the industry is seeing dramatic and visible change</a:t>
            </a:r>
          </a:p>
          <a:p>
            <a:pPr lvl="0" indent="0" marL="0">
              <a:buNone/>
            </a:pPr>
          </a:p>
          <a:p>
            <a:pPr lvl="0"/>
            <a:r>
              <a:rPr/>
              <a:t>What’s happening in agriculture is a microcosm of broader business transformation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Many organisations approach AI as purely technical - this is a fundamental mistake</a:t>
            </a:r>
          </a:p>
          <a:p>
            <a:pPr lvl="0" indent="0" marL="0">
              <a:buNone/>
            </a:pPr>
          </a:p>
          <a:p>
            <a:pPr lvl="0"/>
            <a:r>
              <a:rPr/>
              <a:t>Success requires understanding business innovation frameworks first, then applying technology</a:t>
            </a:r>
          </a:p>
          <a:p>
            <a:pPr lvl="0" indent="0" marL="0">
              <a:buNone/>
            </a:pPr>
          </a:p>
          <a:p>
            <a:pPr lvl="0"/>
            <a:r>
              <a:rPr/>
              <a:t>Today I’ll show you how to approach AI implementation as a business leader, not just as a technologist</a:t>
            </a:r>
          </a:p>
          <a:p>
            <a:pPr lvl="0" indent="0" marL="0">
              <a:buNone/>
            </a:pPr>
          </a:p>
          <a:p>
            <a:pPr lvl="0"/>
            <a:r>
              <a:rPr/>
              <a:t>These frameworks apply to any industry - we’re using agriculture as our case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Now that we have a common understanding of AI technologies, let’s explore business innovation frameworks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These frameworks help structure your approach to AI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goal is to move from technology-driven implementation to business-driven transformation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Each framework provides a different lens for approaching AI innovation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I’ll show how these frameworks apply to agricultural examples, but they’re universally applicable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12</a:t>
            </a:fld>
            <a:endParaRPr lang="en-US"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AI Transformation Matrix helps organisations map their AI initiatives based on impact type and scale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vertical axis represents the focus - are you improving processes or creating strategic innovation?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horisontal axis represents the magnitude - are the changes incremental or transformational?</a:t>
            </a:r>
          </a:p>
          <a:p>
            <a:pPr lvl="0" indent="0" marL="0">
              <a:buNone/>
            </a:pPr>
          </a:p>
          <a:p>
            <a:pPr lvl="0"/>
            <a:r>
              <a:rPr/>
              <a:t>Most organisations start in the upper left - efficiency gains - which is appropriate but limited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smart spraying example shows the journey across this matrix</a:t>
            </a:r>
          </a:p>
          <a:p>
            <a:pPr lvl="0" indent="0" marL="0">
              <a:buNone/>
            </a:pPr>
          </a:p>
          <a:p>
            <a:pPr lvl="0"/>
            <a:r>
              <a:rPr/>
              <a:t>It began as an efficiency play - reducing herbicide costs by 80-96% by only spraying actual weeds</a:t>
            </a:r>
          </a:p>
          <a:p>
            <a:pPr lvl="0" indent="0" marL="0">
              <a:buNone/>
            </a:pPr>
          </a:p>
          <a:p>
            <a:pPr lvl="0"/>
            <a:r>
              <a:rPr/>
              <a:t>But it evolved into business model reinvention - enabling premium pricing through sustainability certification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pattern applies across industries - what starts as efficiency often leads to transformation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most successful organisations deliberately plan movement across this matrix over time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Deloitte framework provides additional context on implementing this approach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matrix helps executives communicate the strategic intent of AI initiatives and set appropriate expectations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Ask yourself: Where do your current AI initiatives fall? Are you limiting yourself to the efficiency quadrant?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Data Value Pyramid shows how organisations extract increasing value from their data</a:t>
            </a:r>
          </a:p>
          <a:p>
            <a:pPr lvl="0" indent="0" marL="0">
              <a:buNone/>
            </a:pPr>
          </a:p>
          <a:p>
            <a:pPr lvl="0"/>
            <a:r>
              <a:rPr/>
              <a:t>Most organisations start at the bottom with descriptive analytics - simply understanding what happened</a:t>
            </a:r>
          </a:p>
          <a:p>
            <a:pPr lvl="0" indent="0" marL="0">
              <a:buNone/>
            </a:pPr>
          </a:p>
          <a:p>
            <a:pPr lvl="0"/>
            <a:r>
              <a:rPr/>
              <a:t>Diagnostic analytics adds interpretation - why did these events occur?</a:t>
            </a:r>
          </a:p>
          <a:p>
            <a:pPr lvl="0" indent="0" marL="0">
              <a:buNone/>
            </a:pPr>
          </a:p>
          <a:p>
            <a:pPr lvl="0"/>
            <a:r>
              <a:rPr/>
              <a:t>Predictive analytics moves into forecasting - what is likely to happen next?</a:t>
            </a:r>
          </a:p>
          <a:p>
            <a:pPr lvl="0" indent="0" marL="0">
              <a:buNone/>
            </a:pPr>
          </a:p>
          <a:p>
            <a:pPr lvl="0"/>
            <a:r>
              <a:rPr/>
              <a:t>Prescriptive analytics recommends actions - what should we do about it?</a:t>
            </a:r>
          </a:p>
          <a:p>
            <a:pPr lvl="0" indent="0" marL="0">
              <a:buNone/>
            </a:pPr>
          </a:p>
          <a:p>
            <a:pPr lvl="0"/>
            <a:r>
              <a:rPr/>
              <a:t>Cognitive analytics represents the frontier - systems that can optimise themselves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livestock monitoring example shows this evolution perfectly</a:t>
            </a:r>
          </a:p>
          <a:p>
            <a:pPr lvl="0" indent="0" marL="0">
              <a:buNone/>
            </a:pPr>
          </a:p>
          <a:p>
            <a:pPr lvl="0"/>
            <a:r>
              <a:rPr/>
              <a:t>It began with basic GPS tracking of cattle (descriptive - where are they?)</a:t>
            </a:r>
          </a:p>
          <a:p>
            <a:pPr lvl="0" indent="0" marL="0">
              <a:buNone/>
            </a:pPr>
          </a:p>
          <a:p>
            <a:pPr lvl="0"/>
            <a:r>
              <a:rPr/>
              <a:t>Advanced to health monitoring that could diagnose issues (why is this animal behaving differently?)</a:t>
            </a:r>
          </a:p>
          <a:p>
            <a:pPr lvl="0" indent="0" marL="0">
              <a:buNone/>
            </a:pPr>
          </a:p>
          <a:p>
            <a:pPr lvl="0"/>
            <a:r>
              <a:rPr/>
              <a:t>Then to predictive systems that could forecast health problems before visible symptoms</a:t>
            </a:r>
          </a:p>
          <a:p>
            <a:pPr lvl="0" indent="0" marL="0">
              <a:buNone/>
            </a:pPr>
          </a:p>
          <a:p>
            <a:pPr lvl="0"/>
            <a:r>
              <a:rPr/>
              <a:t>Now moving toward systems that can prescribe and even implement interventions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same progression applies to any data-driven business function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insight: higher levels of the pyramid deliver exponentially more business value</a:t>
            </a:r>
          </a:p>
          <a:p>
            <a:pPr lvl="0" indent="0" marL="0">
              <a:buNone/>
            </a:pPr>
          </a:p>
          <a:p>
            <a:pPr lvl="0"/>
            <a:r>
              <a:rPr/>
              <a:t>Most organisations get stuck at descriptive/diagnostic levels and never realise the full potential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Gartner model provides a framework for assessing your current maturity and planning advancement</a:t>
            </a:r>
          </a:p>
          <a:p>
            <a:pPr lvl="0" indent="0" marL="0">
              <a:buNone/>
            </a:pPr>
          </a:p>
          <a:p>
            <a:pPr lvl="0"/>
            <a:r>
              <a:rPr/>
              <a:t>Where is your organisation on this pyramid? What would it take to move up one level?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Innovation Adoption Framework provides a roadmap for implementing AI in organisations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Phase 1 is Knowledge Building - understanding what’s possible before making commitments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Phase 2 is Strategic Alignment - connecting AI initiatives to specific business objectives</a:t>
            </a:r>
          </a:p>
          <a:p>
            <a:pPr lvl="0" indent="0" marL="0">
              <a:buNone/>
            </a:pPr>
          </a:p>
          <a:p>
            <a:pPr lvl="0"/>
            <a:r>
              <a:rPr/>
              <a:t>Phase 3 is Capability Development - building or acquiring the needed skills and technologies</a:t>
            </a:r>
          </a:p>
          <a:p>
            <a:pPr lvl="0" indent="0" marL="0">
              <a:buNone/>
            </a:pPr>
          </a:p>
          <a:p>
            <a:pPr lvl="0"/>
            <a:r>
              <a:rPr/>
              <a:t>Phase 4 is Pilot Implementation - testing in controlled environments to demonstrate value</a:t>
            </a:r>
          </a:p>
          <a:p>
            <a:pPr lvl="0" indent="0" marL="0">
              <a:buNone/>
            </a:pPr>
          </a:p>
          <a:p>
            <a:pPr lvl="0"/>
            <a:r>
              <a:rPr/>
              <a:t>Phase 5 is Organisational Transformation - scaling successful approaches across the business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Digital Agriculture Services example illustrates this progression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began by building knowledge about how satellite imagery and ML could predict crop yields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aligned this with strategic business needs in agricultural insurance and investment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developed capabilities by building data science teams and satellite imagery processing</a:t>
            </a:r>
          </a:p>
          <a:p>
            <a:pPr lvl="0" indent="0" marL="0">
              <a:buNone/>
            </a:pPr>
          </a:p>
          <a:p>
            <a:pPr lvl="0"/>
            <a:r>
              <a:rPr/>
              <a:t>Their pilot implementations tested predictions against ground-truth data in specific regions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Now they’re transforming the agricultural intelligence landscape at organisational scale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framework applies to any significant innovation initiative, not just AI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insight: skipping phases often leads to implementation failure</a:t>
            </a:r>
          </a:p>
          <a:p>
            <a:pPr lvl="0" indent="0" marL="0">
              <a:buNone/>
            </a:pPr>
          </a:p>
          <a:p>
            <a:pPr lvl="0"/>
            <a:r>
              <a:rPr/>
              <a:t>Many organisations jump straight to pilots without strategic alignment or capability building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KPMG framework provides additional detail on implementing each phase</a:t>
            </a:r>
          </a:p>
          <a:p>
            <a:pPr lvl="0" indent="0" marL="0">
              <a:buNone/>
            </a:pPr>
          </a:p>
          <a:p>
            <a:pPr lvl="0"/>
            <a:r>
              <a:rPr/>
              <a:t>What phase is your organisation currently in? Are you trying to skip essential steps?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AI Investment Model provides a framework for calculating the business value of AI initiatives</a:t>
            </a:r>
          </a:p>
          <a:p>
            <a:pPr lvl="0" indent="0" marL="0">
              <a:buNone/>
            </a:pPr>
          </a:p>
          <a:p>
            <a:pPr lvl="0"/>
            <a:r>
              <a:rPr/>
              <a:t>Cost considerations include not just implementation but integration with existing systems, staff training, and ongoing maintenance</a:t>
            </a:r>
          </a:p>
          <a:p>
            <a:pPr lvl="0" indent="0" marL="0">
              <a:buNone/>
            </a:pPr>
          </a:p>
          <a:p>
            <a:pPr lvl="0"/>
            <a:r>
              <a:rPr/>
              <a:t>Value categories are diverse - efficiency gains are most obvious, but new capabilities, risk reduction, and market differentiation often deliver greater value</a:t>
            </a:r>
          </a:p>
          <a:p>
            <a:pPr lvl="0" indent="0" marL="0">
              <a:buNone/>
            </a:pPr>
          </a:p>
          <a:p>
            <a:pPr lvl="0"/>
            <a:r>
              <a:rPr/>
              <a:t>Measuring success requires specific KPIs tailored to your business objectives</a:t>
            </a:r>
          </a:p>
          <a:p>
            <a:pPr lvl="0" indent="0" marL="0">
              <a:buNone/>
            </a:pPr>
          </a:p>
          <a:p>
            <a:pPr lvl="0"/>
            <a:r>
              <a:rPr/>
              <a:t>Timeline expectations are crucial - some benefits appear quickly while transformational value takes longer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AgBot II example demonstrates this comprehensive approach to ROI calculation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Initial costs included development, manufacturing, and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Value categories included reduced herbicide costs, labor savings, and yield improvements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Their measurement approach compared traditional methods to autonomous operations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Timeline expectations recognised short-term operational savings and long-term transformation of weed management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projected AU$1.3 billion national impact shows the scaling potential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same model applies to AI investments in any business domain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insight: comprehensive ROI calculations require looking beyond obvious cost savings</a:t>
            </a:r>
          </a:p>
          <a:p>
            <a:pPr lvl="0" indent="0" marL="0">
              <a:buNone/>
            </a:pPr>
          </a:p>
          <a:p>
            <a:pPr lvl="0"/>
            <a:r>
              <a:rPr/>
              <a:t>Most organisations underestimate both costs (especially integration) and benefits (especially strategic value)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HBR article provides additional frameworks for calculating generative AI ROI</a:t>
            </a:r>
          </a:p>
          <a:p>
            <a:pPr lvl="0" indent="0" marL="0">
              <a:buNone/>
            </a:pPr>
          </a:p>
          <a:p>
            <a:pPr lvl="0"/>
            <a:r>
              <a:rPr/>
              <a:t>How comprehensive is your current approach to AI investment calculations?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Now let’s move from frameworks and case studies to specific implementation strategies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These strategies provide practical approaches to applying the frameworks we’ve discussed</a:t>
            </a:r>
          </a:p>
          <a:p>
            <a:pPr lvl="0" indent="0" marL="0">
              <a:buNone/>
            </a:pPr>
          </a:p>
          <a:p>
            <a:pPr lvl="0"/>
            <a:r>
              <a:rPr/>
              <a:t>Each strategy addresses a different aspect of successful AI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Together, they form a comprehensive toolkit for business leaders</a:t>
            </a:r>
          </a:p>
          <a:p>
            <a:pPr lvl="0" indent="0" marL="0">
              <a:buNone/>
            </a:pPr>
          </a:p>
          <a:p>
            <a:pPr lvl="0"/>
            <a:r>
              <a:rPr/>
              <a:t>Again, while our examples are agricultural, these strategies apply universally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17</a:t>
            </a:fld>
            <a:endParaRPr lang="en-US"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Business Model Canvas provides a structured approach to integrating AI into business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Problem-Solution Fit ensures you’re addressing actual business challenges, not just deploying technology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Value Proposition Canvas helps articulate exactly what value AI adds for customers and the business</a:t>
            </a:r>
          </a:p>
          <a:p>
            <a:pPr lvl="0" indent="0" marL="0">
              <a:buNone/>
            </a:pPr>
          </a:p>
          <a:p>
            <a:pPr lvl="0"/>
            <a:r>
              <a:rPr/>
              <a:t>Resource Assessment identifies capability gaps in technology, data, expertise, and infrastructure</a:t>
            </a:r>
          </a:p>
          <a:p>
            <a:pPr lvl="0" indent="0" marL="0">
              <a:buNone/>
            </a:pPr>
          </a:p>
          <a:p>
            <a:pPr lvl="0"/>
            <a:r>
              <a:rPr/>
              <a:t>Cost-Benefit Structure creates a comprehensive model of investment and returns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Wagga Wagga “hands-free” farm applied this approach to autonomous farming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identified specific problems - labor shortages, precision limitations, and management complexity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Their value proposition focused on higher yields, reduced inputs, and consistent quality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Their resource assessment identified gaps in technical infrastructure and staff capabilities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Their cost-benefit structure modeled initial investment against multi-year productivity gains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systematic approach helped secure funding and stakeholder support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same canvas framework applies to AI integration in any industry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insight: successful AI implementation begins with business model clarity, not technology selection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Strategyser reference provides templates and examples for applying this canvas</a:t>
            </a:r>
          </a:p>
          <a:p>
            <a:pPr lvl="0" indent="0" marL="0">
              <a:buNone/>
            </a:pPr>
          </a:p>
          <a:p>
            <a:pPr lvl="0"/>
            <a:r>
              <a:rPr/>
              <a:t>How might this canvas help structure your organisation’s approach to AI integration?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MVP (Minimum Viable Product) Approach applies lean startup methodology to AI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Scope Definition means selecting a narrow, high-impact use case for initial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Success Metrics establish clear, measurable KPIs tied directly to business outcomes</a:t>
            </a:r>
          </a:p>
          <a:p>
            <a:pPr lvl="0" indent="0" marL="0">
              <a:buNone/>
            </a:pPr>
          </a:p>
          <a:p>
            <a:pPr lvl="0"/>
            <a:r>
              <a:rPr/>
              <a:t>Feedback Loops create structured mechanisms for learning and adaptation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Scaling Plan maps the path from successful pilot to enterprise-wide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CQUniversity applied this approach to their weed-targeting drone project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defined a narrow initial scope - identifying a single weed species in sorghum crops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Their success metrics included detection accuracy, reduction in herbicide use, and time savings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established feedback loops through field testing and farmer interviews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Their scaling plan expanded to additional weed species, crop types, and geographic regions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staged approach reduced risk while demonstrating value at each step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same MVP methodology applies to AI implementation in any domain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insight: starting small but strategically creates momentum and builds credibility</a:t>
            </a:r>
          </a:p>
          <a:p>
            <a:pPr lvl="0" indent="0" marL="0">
              <a:buNone/>
            </a:pPr>
          </a:p>
          <a:p>
            <a:pPr lvl="0"/>
            <a:r>
              <a:rPr/>
              <a:t>Many organisations fail by attempting too much too soon without proving value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Lean Startup reference provides additional context on applying this methodology</a:t>
            </a:r>
          </a:p>
          <a:p>
            <a:pPr lvl="0" indent="0" marL="0">
              <a:buNone/>
            </a:pPr>
          </a:p>
          <a:p>
            <a:pPr lvl="0"/>
            <a:r>
              <a:rPr/>
              <a:t>Could your organisation benefit from a more focused MVP approach to AI implementation?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Capability Building Roadmap addresses the human and organisational aspects of AI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Skills Assessment maps current capabilities against those required for AI transformation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Build-Buy-Partner Decisions determine whether to develop internal capabilities, acquire them, or partner</a:t>
            </a:r>
          </a:p>
          <a:p>
            <a:pPr lvl="0" indent="0" marL="0">
              <a:buNone/>
            </a:pPr>
          </a:p>
          <a:p>
            <a:pPr lvl="0"/>
            <a:r>
              <a:rPr/>
              <a:t>Training and Development Plans establish how to upskill the existing workforce</a:t>
            </a:r>
          </a:p>
          <a:p>
            <a:pPr lvl="0" indent="0" marL="0">
              <a:buNone/>
            </a:pPr>
          </a:p>
          <a:p>
            <a:pPr lvl="0"/>
            <a:r>
              <a:rPr/>
              <a:t>Organisational Structure Evolution identifies new roles, reporting relationships, and governance models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Northern Territory cattle stations example demonstrates this approach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began by assessing existing skills against those needed for GPS collar data analysis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decided to build core analytical capabilities internally while partnering for technical infrastructure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developed training programs for station managers to interpret movement patterns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evolved their organisational structure to include data analysts and GIS specialists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capability-focused approach ensured sustainable implementation beyond initial deployment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same roadmap applies to building AI capabilities in any organisation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insight: technology implementation without capability building leads to dependence and limited value</a:t>
            </a:r>
          </a:p>
          <a:p>
            <a:pPr lvl="0" indent="0" marL="0">
              <a:buNone/>
            </a:pPr>
          </a:p>
          <a:p>
            <a:pPr lvl="0"/>
            <a:r>
              <a:rPr/>
              <a:t>Many organisations underinvest in the human and organisational dimensions of AI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Deloitte framework provides additional context on capability development approaches</a:t>
            </a:r>
          </a:p>
          <a:p>
            <a:pPr lvl="0" indent="0" marL="0">
              <a:buNone/>
            </a:pPr>
          </a:p>
          <a:p>
            <a:pPr lvl="0"/>
            <a:r>
              <a:rPr/>
              <a:t>How comprehensive is your organisation’s capability building roadmap for 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Data Strategy Blueprint addresses the foundation of effective AI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Data Inventory assesses what data you have, what you need, and identifies gaps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Data Quality Framework ensures reliable, consistent inputs for AI systems</a:t>
            </a:r>
          </a:p>
          <a:p>
            <a:pPr lvl="0" indent="0" marL="0">
              <a:buNone/>
            </a:pPr>
          </a:p>
          <a:p>
            <a:pPr lvl="0"/>
            <a:r>
              <a:rPr/>
              <a:t>Data Governance Models manage ownership, access rights, and usage policies</a:t>
            </a:r>
          </a:p>
          <a:p>
            <a:pPr lvl="0" indent="0" marL="0">
              <a:buNone/>
            </a:pPr>
          </a:p>
          <a:p>
            <a:pPr lvl="0"/>
            <a:r>
              <a:rPr/>
              <a:t>Privacy and Ethics Guidelines establish responsible practices for data collection and use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Australian Farm Data Code implementation demonstrates this approach</a:t>
            </a:r>
          </a:p>
          <a:p>
            <a:pPr lvl="0" indent="0" marL="0">
              <a:buNone/>
            </a:pPr>
          </a:p>
          <a:p>
            <a:pPr lvl="0"/>
            <a:r>
              <a:rPr/>
              <a:t>Agricultural technology providers created comprehensive inventories of farm data sources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established quality standards for data collection and processing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implemented governance models that preserved farmer ownership of data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developed ethical guidelines for responsible data use and sharing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systematic approach built trust while enabling innovation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same blueprint applies to data strategy in any industry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insight: data strategy must precede AI implementation for sustainable success</a:t>
            </a:r>
          </a:p>
          <a:p>
            <a:pPr lvl="0" indent="0" marL="0">
              <a:buNone/>
            </a:pPr>
          </a:p>
          <a:p>
            <a:pPr lvl="0"/>
            <a:r>
              <a:rPr/>
              <a:t>Many organisations jump to AI implementation without addressing fundamental data issues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MIT Sloan framework provides additional context on developing data strategies</a:t>
            </a:r>
          </a:p>
          <a:p>
            <a:pPr lvl="0" indent="0" marL="0">
              <a:buNone/>
            </a:pPr>
          </a:p>
          <a:p>
            <a:pPr lvl="0"/>
            <a:r>
              <a:rPr/>
              <a:t>How comprehensive is your organisation’s data strategy? Is it an afterthought or a foundation?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Before diving into business frameworks, let’s establish a common understanding of AI technologies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goal here is to demystify AI - it’s not magic, but understandable technology with clear principles</a:t>
            </a:r>
          </a:p>
          <a:p>
            <a:pPr lvl="0" indent="0" marL="0">
              <a:buNone/>
            </a:pPr>
          </a:p>
          <a:p>
            <a:pPr lvl="0"/>
            <a:r>
              <a:rPr/>
              <a:t>Understanding these basics helps business leaders make more informed strategic decisions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foundation will make the business frameworks more meaningful and applicable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4</a:t>
            </a:fld>
            <a:endParaRPr lang="en-US"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Now let’s address the ethical dimensions of AI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isn’t just about doing the right thing - though that matters</a:t>
            </a:r>
          </a:p>
          <a:p>
            <a:pPr lvl="0" indent="0" marL="0">
              <a:buNone/>
            </a:pPr>
          </a:p>
          <a:p>
            <a:pPr lvl="0"/>
            <a:r>
              <a:rPr/>
              <a:t>It’s also about managing risk, building trust, and ensuring sustainable value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These ethical frameworks should be integrated into business strategy from the beginning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provide guardrails that enable rather than constrain innovation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22</a:t>
            </a:fld>
            <a:endParaRPr lang="en-US"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Responsible Innovation Framework establishes principles for ethical AI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Transparency means making AI systems explainable to build stakeholder trust</a:t>
            </a:r>
          </a:p>
          <a:p>
            <a:pPr lvl="0" indent="0" marL="0">
              <a:buNone/>
            </a:pPr>
          </a:p>
          <a:p>
            <a:pPr lvl="0"/>
            <a:r>
              <a:rPr/>
              <a:t>Accountability establishes clear responsibility for AI decisions and actions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Fairness ensures equitable access and benefits across different organisational scales</a:t>
            </a:r>
          </a:p>
          <a:p>
            <a:pPr lvl="0" indent="0" marL="0">
              <a:buNone/>
            </a:pPr>
          </a:p>
          <a:p>
            <a:pPr lvl="0"/>
            <a:r>
              <a:rPr/>
              <a:t>Sustainability addresses long-term environmental and social impacts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autonomous farming systems example demonstrates these principles in action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Transparency in how autonomous systems make decisions about field operations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Accountability through clear human oversight and intervention capabilities</a:t>
            </a:r>
          </a:p>
          <a:p>
            <a:pPr lvl="0" indent="0" marL="0">
              <a:buNone/>
            </a:pPr>
          </a:p>
          <a:p>
            <a:pPr lvl="0"/>
            <a:r>
              <a:rPr/>
              <a:t>Fairness considerations for accessibility to farms of different sises and resource levels</a:t>
            </a:r>
          </a:p>
          <a:p>
            <a:pPr lvl="0" indent="0" marL="0">
              <a:buNone/>
            </a:pPr>
          </a:p>
          <a:p>
            <a:pPr lvl="0"/>
            <a:r>
              <a:rPr/>
              <a:t>Sustainability focus on environmental impacts and rural community effects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These principles helped guide implementation choices and system 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same framework applies to responsible AI innovation in any industry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insight: ethical considerations should be built in from the beginning, not added later</a:t>
            </a:r>
          </a:p>
          <a:p>
            <a:pPr lvl="0" indent="0" marL="0">
              <a:buNone/>
            </a:pPr>
          </a:p>
          <a:p>
            <a:pPr lvl="0"/>
            <a:r>
              <a:rPr/>
              <a:t>Organisations that integrate ethics into design avoid costly redesigns and reputation damage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IEEE framework provides additional guidance on ethically aligned design</a:t>
            </a:r>
          </a:p>
          <a:p>
            <a:pPr lvl="0" indent="0" marL="0">
              <a:buNone/>
            </a:pPr>
          </a:p>
          <a:p>
            <a:pPr lvl="0"/>
            <a:r>
              <a:rPr/>
              <a:t>How are ethical considerations integrated into your organisation’s AI strategy?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Technology Democratisation Model addresses how to make AI accessible across organisation sises</a:t>
            </a:r>
          </a:p>
          <a:p>
            <a:pPr lvl="0" indent="0" marL="0">
              <a:buNone/>
            </a:pPr>
          </a:p>
          <a:p>
            <a:pPr lvl="0"/>
            <a:r>
              <a:rPr/>
              <a:t>Access Mechanisms are approaches that enable smaller businesses to leverage advanced AI</a:t>
            </a:r>
          </a:p>
          <a:p>
            <a:pPr lvl="0" indent="0" marL="0">
              <a:buNone/>
            </a:pPr>
          </a:p>
          <a:p>
            <a:pPr lvl="0"/>
            <a:r>
              <a:rPr/>
              <a:t>Capability Building focuses on community-based knowledge sharing and skill development</a:t>
            </a:r>
          </a:p>
          <a:p>
            <a:pPr lvl="0" indent="0" marL="0">
              <a:buNone/>
            </a:pPr>
          </a:p>
          <a:p>
            <a:pPr lvl="0"/>
            <a:r>
              <a:rPr/>
              <a:t>Cooperative Models enable shared resources and infrastructure to distribute costs</a:t>
            </a:r>
          </a:p>
          <a:p>
            <a:pPr lvl="0" indent="0" marL="0">
              <a:buNone/>
            </a:pPr>
          </a:p>
          <a:p>
            <a:pPr lvl="0"/>
            <a:r>
              <a:rPr/>
              <a:t>Policy Considerations address ecosystem development to support inclusive innovation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family farm cooperative example demonstrates this approach</a:t>
            </a:r>
          </a:p>
          <a:p>
            <a:pPr lvl="0" indent="0" marL="0">
              <a:buNone/>
            </a:pPr>
          </a:p>
          <a:p>
            <a:pPr lvl="0"/>
            <a:r>
              <a:rPr/>
              <a:t>Access mechanisms included subscription-based AI services with minimal upfront investment</a:t>
            </a:r>
          </a:p>
          <a:p>
            <a:pPr lvl="0" indent="0" marL="0">
              <a:buNone/>
            </a:pPr>
          </a:p>
          <a:p>
            <a:pPr lvl="0"/>
            <a:r>
              <a:rPr/>
              <a:t>Capability building happened through farmer-to-farmer knowledge networks</a:t>
            </a:r>
          </a:p>
          <a:p>
            <a:pPr lvl="0" indent="0" marL="0">
              <a:buNone/>
            </a:pPr>
          </a:p>
          <a:p>
            <a:pPr lvl="0"/>
            <a:r>
              <a:rPr/>
              <a:t>Cooperative models shared equipment costs and data infrastructure</a:t>
            </a:r>
          </a:p>
          <a:p>
            <a:pPr lvl="0" indent="0" marL="0">
              <a:buNone/>
            </a:pPr>
          </a:p>
          <a:p>
            <a:pPr lvl="0"/>
            <a:r>
              <a:rPr/>
              <a:t>Policy advocacy influenced research funding and connectivity infrastructure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democratic approach ensured benefits weren’t limited to the largest players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same model applies to technology democratisation in any industry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insight: inclusive innovation approaches strengthen entire ecosystems</a:t>
            </a:r>
          </a:p>
          <a:p>
            <a:pPr lvl="0" indent="0" marL="0">
              <a:buNone/>
            </a:pPr>
          </a:p>
          <a:p>
            <a:pPr lvl="0"/>
            <a:r>
              <a:rPr/>
              <a:t>Organisations that support democratisation often benefit from network effects and ecosystem growth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WEF framework provides additional context on inclusive technology development</a:t>
            </a:r>
          </a:p>
          <a:p>
            <a:pPr lvl="0" indent="0" marL="0">
              <a:buNone/>
            </a:pPr>
          </a:p>
          <a:p>
            <a:pPr lvl="0"/>
            <a:r>
              <a:rPr/>
              <a:t>How might your organisation contribute to more democratic access to AI capabilities?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Let’s look at how to strategically plan for future AI developments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goal is to build a balanced portfolio of innovation initiatives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helps organisations manage risk while capturing emerging opportunities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Three Horisons model provides a framework for this strategic planning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It’s about managing the present while building the future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25</a:t>
            </a:fld>
            <a:endParaRPr lang="en-US"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The Three Horisons model provides a framework for balanced innovation planning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Horison 1 focuses on the next 2 years - extending and defending the core business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includes implementing proven AI technologies for immediate business gains</a:t>
            </a:r>
          </a:p>
          <a:p>
            <a:pPr lvl="0" indent="0" marL="0">
              <a:buNone/>
            </a:pPr>
          </a:p>
          <a:p>
            <a:pPr lvl="0"/>
            <a:r>
              <a:rPr/>
              <a:t>In agriculture, this means smartphone-based decision support tools already being adopted</a:t>
            </a:r>
          </a:p>
          <a:p>
            <a:pPr lvl="0" indent="0" marL="0">
              <a:buNone/>
            </a:pPr>
          </a:p>
          <a:p>
            <a:pPr lvl="0"/>
            <a:r>
              <a:rPr/>
              <a:t>Horison 2 looks at the 2-5 year timeframe - building emerging opportunities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involves developing capabilities and new business models with growing evidence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integrated “smart farm” systems represent this horison - proven in concept but not yet mainstream</a:t>
            </a:r>
          </a:p>
          <a:p>
            <a:pPr lvl="0" indent="0" marL="0">
              <a:buNone/>
            </a:pPr>
          </a:p>
          <a:p>
            <a:pPr lvl="0"/>
            <a:r>
              <a:rPr/>
              <a:t>Horison 3 addresses the 5-10 year future - creating viable options for future business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explores breakthrough possibilities that could transform industries</a:t>
            </a:r>
          </a:p>
          <a:p>
            <a:pPr lvl="0" indent="0" marL="0">
              <a:buNone/>
            </a:pPr>
          </a:p>
          <a:p>
            <a:pPr lvl="0"/>
            <a:r>
              <a:rPr/>
              <a:t>Fully autonomous farming operations exemplify this horison - technically possible but not yet practical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 is that organisations need a balanced portfolio across all three horisons</a:t>
            </a:r>
          </a:p>
          <a:p>
            <a:pPr lvl="0" indent="0" marL="0">
              <a:buNone/>
            </a:pPr>
          </a:p>
          <a:p>
            <a:pPr lvl="0"/>
            <a:r>
              <a:rPr/>
              <a:t>Most organisations overinvest in Horison 1 and underinvest in Horisons 2 and 3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leaves them vulnerable to disruption and missing future opportunities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McKinsey model provides additional guidance on portfolio allocation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How balanced is your organisation’s innovation portfolio across these three horisons?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timeline provides a strategic perspective on AI evolution over the next decade, organised using the Three Horizons framework we discussed earlier.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For the Next 2 Years (2025-2027) - “Expansion &amp; Consolidation”</a:t>
            </a:r>
            <a:r>
              <a:rPr/>
              <a:t>:</a:t>
            </a:r>
          </a:p>
          <a:p>
            <a:pPr lvl="0" indent="0" marL="0">
              <a:buNone/>
            </a:pPr>
          </a:p>
          <a:p>
            <a:pPr lvl="1"/>
            <a:r>
              <a:rPr/>
              <a:t>Technically, we’re seeing multimodal models becoming standard, not just handling text but processing and generating across multiple formats simultaneously.</a:t>
            </a:r>
          </a:p>
          <a:p>
            <a:pPr lvl="0" indent="0" marL="0">
              <a:buNone/>
            </a:pPr>
          </a:p>
          <a:p>
            <a:pPr lvl="1"/>
            <a:r>
              <a:rPr/>
              <a:t>The business focus is pragmatic - organisations are prioritising measurable ROI and practical applications rather than experimental use cases.</a:t>
            </a:r>
          </a:p>
          <a:p>
            <a:pPr lvl="0" indent="0" marL="0">
              <a:buNone/>
            </a:pPr>
          </a:p>
          <a:p>
            <a:pPr lvl="1"/>
            <a:r>
              <a:rPr/>
              <a:t>The key development in governance is the implementation of first-generation comprehensive regulations, similar to what we’re seeing with the EU AI Act but with global variations.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period represents enhancement of current business models rather than fundamental transformation.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 the Medium Term (2027-2030) - “Systems Integration &amp; Transformation”</a:t>
            </a:r>
            <a:r>
              <a:rPr/>
              <a:t>:</a:t>
            </a:r>
          </a:p>
          <a:p>
            <a:pPr lvl="0" indent="0" marL="0">
              <a:buNone/>
            </a:pPr>
          </a:p>
          <a:p>
            <a:pPr lvl="1"/>
            <a:r>
              <a:rPr/>
              <a:t>The technical evolution moves toward truly agentic systems - AI that can reason across context, maintain memory, and operate with limited autonomy.</a:t>
            </a:r>
          </a:p>
          <a:p>
            <a:pPr lvl="0" indent="0" marL="0">
              <a:buNone/>
            </a:pPr>
          </a:p>
          <a:p>
            <a:pPr lvl="1"/>
            <a:r>
              <a:rPr/>
              <a:t>Business impact shifts from enhancing current processes to transforming them - we’ll see “co-pilots” for virtually every knowledge work domain.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will drive significant job transformation - not primarily elimination but redefinition of roles around AI collaboration.</a:t>
            </a:r>
          </a:p>
          <a:p>
            <a:pPr lvl="0" indent="0" marL="0">
              <a:buNone/>
            </a:pPr>
          </a:p>
          <a:p>
            <a:pPr lvl="1"/>
            <a:r>
              <a:rPr/>
              <a:t>Governance frameworks mature from reactive to proactive, with established international standards similar to what we’ve seen with data privacy.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 the Long Term (2030-2035) - “AI-Native Society &amp; Reinvention”</a:t>
            </a:r>
            <a:r>
              <a:rPr/>
              <a:t>:</a:t>
            </a:r>
          </a:p>
          <a:p>
            <a:pPr lvl="0" indent="0" marL="0">
              <a:buNone/>
            </a:pPr>
          </a:p>
          <a:p>
            <a:pPr lvl="1"/>
            <a:r>
              <a:rPr/>
              <a:t>While I’ve included potential AGI emergence, this remains speculative - what’s more certain is the development of increasingly general-purpose systems.</a:t>
            </a:r>
          </a:p>
          <a:p>
            <a:pPr lvl="0" indent="0" marL="0">
              <a:buNone/>
            </a:pPr>
          </a:p>
          <a:p>
            <a:pPr lvl="1"/>
            <a:r>
              <a:rPr/>
              <a:t>The business landscape undergoes structural changes as AI becomes critical infrastructure - similar to how the internet transformed from advantage to necessity.</a:t>
            </a:r>
          </a:p>
          <a:p>
            <a:pPr lvl="0" indent="0" marL="0">
              <a:buNone/>
            </a:pPr>
          </a:p>
          <a:p>
            <a:pPr lvl="1"/>
            <a:r>
              <a:rPr/>
              <a:t>We’ll likely see entirely new career categories emerge rather than just automation of existing ones.</a:t>
            </a:r>
          </a:p>
          <a:p>
            <a:pPr lvl="0" indent="0" marL="0">
              <a:buNone/>
            </a:pPr>
          </a:p>
          <a:p>
            <a:pPr lvl="1"/>
            <a:r>
              <a:rPr/>
              <a:t>Governance shifts to treaty-level international frameworks addressing existential concerns.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period also brings deeper philosophical questions about human-AI relationships and creativity.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Key Strategic Implications</a:t>
            </a:r>
            <a:r>
              <a:rPr/>
              <a:t>:</a:t>
            </a:r>
          </a:p>
          <a:p>
            <a:pPr lvl="0" indent="0" marL="0">
              <a:buNone/>
            </a:pPr>
          </a:p>
          <a:p>
            <a:pPr lvl="1"/>
            <a:r>
              <a:rPr/>
              <a:t>Organisations need balanced investment portfolios across all three horizons.</a:t>
            </a:r>
          </a:p>
          <a:p>
            <a:pPr lvl="0" indent="0" marL="0">
              <a:buNone/>
            </a:pPr>
          </a:p>
          <a:p>
            <a:pPr lvl="1"/>
            <a:r>
              <a:rPr/>
              <a:t>Near-term focus should be on practical applications with measurable ROI.</a:t>
            </a:r>
          </a:p>
          <a:p>
            <a:pPr lvl="0" indent="0" marL="0">
              <a:buNone/>
            </a:pPr>
          </a:p>
          <a:p>
            <a:pPr lvl="1"/>
            <a:r>
              <a:rPr/>
              <a:t>Medium-term planning should involve business model innovation and workforce transformation.</a:t>
            </a:r>
          </a:p>
          <a:p>
            <a:pPr lvl="0" indent="0" marL="0">
              <a:buNone/>
            </a:pPr>
          </a:p>
          <a:p>
            <a:pPr lvl="1"/>
            <a:r>
              <a:rPr/>
              <a:t>Long-term vision should consider fundamental shifts in how value is created and delivered.</a:t>
            </a:r>
          </a:p>
          <a:p>
            <a:pPr lvl="0" indent="0" marL="0">
              <a:buNone/>
            </a:pPr>
          </a:p>
          <a:p>
            <a:pPr lvl="1"/>
            <a:r>
              <a:rPr/>
              <a:t>Each industry will experience this timeline differently, with some sectors transforming faster than others.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For Your Organisation</a:t>
            </a:r>
            <a:r>
              <a:rPr/>
              <a:t>:</a:t>
            </a:r>
          </a:p>
          <a:p>
            <a:pPr lvl="0" indent="0" marL="0">
              <a:buNone/>
            </a:pPr>
          </a:p>
          <a:p>
            <a:pPr lvl="1"/>
            <a:r>
              <a:rPr/>
              <a:t>Consider where your current AI initiatives fall on this timeline.</a:t>
            </a:r>
          </a:p>
          <a:p>
            <a:pPr lvl="0" indent="0" marL="0">
              <a:buNone/>
            </a:pPr>
          </a:p>
          <a:p>
            <a:pPr lvl="1"/>
            <a:r>
              <a:rPr/>
              <a:t>Are you overly focused on Horizon 1 at the expense of preparing for Horizons 2 and 3?</a:t>
            </a:r>
          </a:p>
          <a:p>
            <a:pPr lvl="0" indent="0" marL="0">
              <a:buNone/>
            </a:pPr>
          </a:p>
          <a:p>
            <a:pPr lvl="1"/>
            <a:r>
              <a:rPr/>
              <a:t>Have you considered the talent and capability implications of each horizon?</a:t>
            </a:r>
          </a:p>
          <a:p>
            <a:pPr lvl="0" indent="0" marL="0">
              <a:buNone/>
            </a:pPr>
          </a:p>
          <a:p>
            <a:pPr lvl="1"/>
            <a:r>
              <a:rPr/>
              <a:t>How might your competitive landscape change as AI evolves across these timeframes?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As we conclude our exploration of AI-driven business innovation, I want to emphasise the tremendous opportunity ahead</a:t>
            </a:r>
          </a:p>
          <a:p>
            <a:pPr lvl="0" indent="0" marL="0">
              <a:buNone/>
            </a:pPr>
          </a:p>
          <a:p>
            <a:pPr lvl="0"/>
            <a:r>
              <a:rPr/>
              <a:t>Throughout this masterclass, we’ve seen that successful AI implementation isn’t primarily a technical challenge—it’s a strategic business transformation opportunity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frameworks we’ve explored today provide the architecture for that transformation, regardless of your industry or organisation size</a:t>
            </a:r>
          </a:p>
          <a:p>
            <a:pPr lvl="0" indent="0" marL="0">
              <a:buNone/>
            </a:pPr>
          </a:p>
          <a:p>
            <a:pPr lvl="0"/>
            <a:r>
              <a:rPr/>
              <a:t>While we’ve drawn examples from agriculture for their clarity and impact, these same frameworks apply whether you’re in manufacturing, healthcare, finance, retail, or any other sector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agricultural examples demonstrate how the same technology can yield dramatically different outcomes based on implementation approach</a:t>
            </a:r>
          </a:p>
          <a:p>
            <a:pPr lvl="0" indent="0" marL="0">
              <a:buNone/>
            </a:pPr>
          </a:p>
          <a:p>
            <a:pPr lvl="0"/>
            <a:r>
              <a:rPr/>
              <a:t>I encourage you to reflect on which frameworks resonate most with your specific business challenges:</a:t>
            </a:r>
          </a:p>
          <a:p>
            <a:pPr lvl="0" indent="0" marL="0">
              <a:buNone/>
            </a:pPr>
          </a:p>
          <a:p>
            <a:pPr lvl="1"/>
            <a:r>
              <a:rPr/>
              <a:t>Perhaps the AI Transformation Matrix helps you map your current initiatives</a:t>
            </a:r>
          </a:p>
          <a:p>
            <a:pPr lvl="0" indent="0" marL="0">
              <a:buNone/>
            </a:pPr>
          </a:p>
          <a:p>
            <a:pPr lvl="1"/>
            <a:r>
              <a:rPr/>
              <a:t>Or the Three Horizons model provides structure for your innovation portfolio</a:t>
            </a:r>
          </a:p>
          <a:p>
            <a:pPr lvl="0" indent="0" marL="0">
              <a:buNone/>
            </a:pPr>
          </a:p>
          <a:p>
            <a:pPr lvl="1"/>
            <a:r>
              <a:rPr/>
              <a:t>Or the Data Value Pyramid helps articulate your analytics progression</a:t>
            </a:r>
          </a:p>
          <a:p>
            <a:pPr lvl="0" indent="0" marL="0">
              <a:buNone/>
            </a:pPr>
          </a:p>
          <a:p>
            <a:pPr lvl="0"/>
            <a:r>
              <a:rPr/>
              <a:t>What makes these frameworks powerful is their ability to create organisational alignment, focus resources, and build sustainable capability</a:t>
            </a:r>
          </a:p>
          <a:p>
            <a:pPr lvl="0" indent="0" marL="0">
              <a:buNone/>
            </a:pPr>
          </a:p>
          <a:p>
            <a:pPr lvl="0"/>
            <a:r>
              <a:rPr/>
              <a:t>Organisations with identical access to AI technologies achieve vastly different results based on how strategically they implement</a:t>
            </a:r>
          </a:p>
          <a:p>
            <a:pPr lvl="0" indent="0" marL="0">
              <a:buNone/>
            </a:pPr>
          </a:p>
          <a:p>
            <a:pPr lvl="0"/>
            <a:r>
              <a:rPr/>
              <a:t>As you consider your next steps:</a:t>
            </a:r>
          </a:p>
          <a:p>
            <a:pPr lvl="0" indent="0" marL="0">
              <a:buNone/>
            </a:pPr>
          </a:p>
          <a:p>
            <a:pPr lvl="1"/>
            <a:r>
              <a:rPr/>
              <a:t>Which framework will you apply first in your organisation?</a:t>
            </a:r>
          </a:p>
          <a:p>
            <a:pPr lvl="0" indent="0" marL="0">
              <a:buNone/>
            </a:pPr>
          </a:p>
          <a:p>
            <a:pPr lvl="1"/>
            <a:r>
              <a:rPr/>
              <a:t>What immediate opportunity do you see to create value?</a:t>
            </a:r>
          </a:p>
          <a:p>
            <a:pPr lvl="0" indent="0" marL="0">
              <a:buNone/>
            </a:pPr>
          </a:p>
          <a:p>
            <a:pPr lvl="1"/>
            <a:r>
              <a:rPr/>
              <a:t>How might you build a more structured approach to AI innovation?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future belongs to organisations that master not just the technology but the strategic frameworks that guide implementation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I’m excited to see the innovation journeys you’ll embark on, and I welcome your questions about applying these frameworks to your specific challenges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Thank you for your engagement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Please feel free to reach out after the masterclass</a:t>
            </a:r>
          </a:p>
          <a:p>
            <a:pPr lvl="0" indent="0" marL="0">
              <a:buNone/>
            </a:pPr>
          </a:p>
          <a:p>
            <a:pPr lvl="0"/>
            <a:r>
              <a:rPr/>
              <a:t>I’m happy to discuss specific business innovation challenges</a:t>
            </a:r>
          </a:p>
          <a:p>
            <a:pPr lvl="0" indent="0" marL="0">
              <a:buNone/>
            </a:pPr>
          </a:p>
          <a:p>
            <a:pPr lvl="0"/>
            <a:r>
              <a:rPr/>
              <a:t>Or to provide additional frameworks relevant to your industry</a:t>
            </a:r>
          </a:p>
          <a:p>
            <a:pPr lvl="0" indent="0" marL="0">
              <a:buNone/>
            </a:pPr>
          </a:p>
          <a:p>
            <a:pPr lvl="0"/>
            <a:r>
              <a:rPr/>
              <a:t>Connect with me on LinkedIn for ongoing insights on AI business innovation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I regularly share case studies and implementation frameworks there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Thank you again for your participation and engagement today</a:t>
            </a:r>
          </a:p>
          <a:p>
            <a:pPr lvl="0" indent="0" marL="0">
              <a:buNone/>
            </a:pPr>
          </a:p>
          <a:p>
            <a:pPr lvl="0"/>
            <a:r>
              <a:rPr/>
              <a:t>Thank you all for your attention and engagement</a:t>
            </a:r>
          </a:p>
          <a:p>
            <a:pPr lvl="0" indent="0" marL="0">
              <a:buNone/>
            </a:pPr>
          </a:p>
          <a:p>
            <a:pPr lvl="0"/>
            <a:r>
              <a:rPr/>
              <a:t>I hope you leave with practical frameworks you can apply immediately</a:t>
            </a:r>
          </a:p>
          <a:p>
            <a:pPr lvl="0" indent="0" marL="0">
              <a:buNone/>
            </a:pPr>
          </a:p>
          <a:p>
            <a:pPr lvl="0"/>
            <a:r>
              <a:rPr/>
              <a:t>Remember that successful AI implementation is about business innovation first, technology second</a:t>
            </a:r>
          </a:p>
          <a:p>
            <a:pPr lvl="0" indent="0" marL="0">
              <a:buNone/>
            </a:pPr>
          </a:p>
          <a:p>
            <a:pPr lvl="0"/>
            <a:r>
              <a:rPr/>
              <a:t>Agriculture provides compelling examples, but these frameworks are universally applicable</a:t>
            </a:r>
          </a:p>
          <a:p>
            <a:pPr lvl="0" indent="0" marL="0">
              <a:buNone/>
            </a:pPr>
          </a:p>
          <a:p>
            <a:pPr lvl="0"/>
            <a:r>
              <a:rPr/>
              <a:t>I look forward to hearing how you apply these approaches in your organisations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Safe travels and best wishes for your AI innovation journeys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My goal here is to make AI understandable, not mysterious</a:t>
            </a:r>
          </a:p>
          <a:p>
            <a:pPr lvl="0" indent="0" marL="0">
              <a:buNone/>
            </a:pPr>
          </a:p>
          <a:p>
            <a:pPr lvl="0"/>
            <a:r>
              <a:rPr/>
              <a:t>Machine Learning is about systems that learn patterns from data rather than being explicitly programmed</a:t>
            </a:r>
          </a:p>
          <a:p>
            <a:pPr lvl="0" indent="0" marL="0">
              <a:buNone/>
            </a:pPr>
          </a:p>
          <a:p>
            <a:pPr lvl="0"/>
            <a:r>
              <a:rPr/>
              <a:t>Think of Deep Learning as the “pattern recognition on steroids” - it can find complex relationships in data</a:t>
            </a:r>
          </a:p>
          <a:p>
            <a:pPr lvl="0" indent="0" marL="0">
              <a:buNone/>
            </a:pPr>
          </a:p>
          <a:p>
            <a:pPr lvl="0"/>
            <a:r>
              <a:rPr/>
              <a:t>Computer Vision is why cameras can now “see” - recognising objects, faces, conditions, or defects</a:t>
            </a:r>
          </a:p>
          <a:p>
            <a:pPr lvl="0" indent="0" marL="0">
              <a:buNone/>
            </a:pPr>
          </a:p>
          <a:p>
            <a:pPr lvl="0"/>
            <a:r>
              <a:rPr/>
              <a:t>NLP is what enables systems to understand and generate human language</a:t>
            </a:r>
          </a:p>
          <a:p>
            <a:pPr lvl="0" indent="0" marL="0">
              <a:buNone/>
            </a:pPr>
          </a:p>
          <a:p>
            <a:pPr lvl="0"/>
            <a:r>
              <a:rPr/>
              <a:t>LLMs like ChatGPT and Claude are the most advanced NLP systems, trained on massive text datasets</a:t>
            </a:r>
          </a:p>
          <a:p>
            <a:pPr lvl="0" indent="0" marL="0">
              <a:buNone/>
            </a:pPr>
          </a:p>
          <a:p>
            <a:pPr lvl="0"/>
            <a:r>
              <a:rPr/>
              <a:t>AI Agents are systems that can take actions somewhat independently to accomplish goals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 is matching problems to technologies - not all AI is suitable for all problems</a:t>
            </a:r>
          </a:p>
          <a:p>
            <a:pPr lvl="0" indent="0" marL="0">
              <a:buNone/>
            </a:pPr>
          </a:p>
          <a:p>
            <a:pPr lvl="0"/>
            <a:r>
              <a:rPr/>
              <a:t>Business leaders don’t need to be technical experts but should understand these fundamental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This slide breaks down how machine learning actually works in a business context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process begins with data collection - you need relevant business information to learn from</a:t>
            </a:r>
          </a:p>
          <a:p>
            <a:pPr lvl="0" indent="0" marL="0">
              <a:buNone/>
            </a:pPr>
          </a:p>
          <a:p>
            <a:pPr lvl="0"/>
            <a:r>
              <a:rPr/>
              <a:t>Data preparation is often the most time-consuming step - garbage in, garbage out applies here</a:t>
            </a:r>
          </a:p>
          <a:p>
            <a:pPr lvl="0" indent="0" marL="0">
              <a:buNone/>
            </a:pPr>
          </a:p>
          <a:p>
            <a:pPr lvl="0"/>
            <a:r>
              <a:rPr/>
              <a:t>Algorithm selection means choosing the right mathematical approach for your specific problem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training phase is where the system learnns patterns from historical data</a:t>
            </a:r>
          </a:p>
          <a:p>
            <a:pPr lvl="0" indent="0" marL="0">
              <a:buNone/>
            </a:pPr>
          </a:p>
          <a:p>
            <a:pPr lvl="0"/>
            <a:r>
              <a:rPr/>
              <a:t>Testing and validation ensure the system works reliably with new data</a:t>
            </a:r>
          </a:p>
          <a:p>
            <a:pPr lvl="0" indent="0" marL="0">
              <a:buNone/>
            </a:pPr>
          </a:p>
          <a:p>
            <a:pPr lvl="0"/>
            <a:r>
              <a:rPr/>
              <a:t>Deployment means integrating the model into actual business workflows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isn’t “set and forget” - continuous monitoring and refinement is essential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Google Cloud case study shows how manufacturing applies these same principles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most important insight: data quality and relevance determine success more than algorithm sophistication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Many businesses fail with AI because they underinvest in data preparation and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I want to take a moment to demystify modern AI in simple business terms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systems you hear about - ChatGPT, Claude, Gemini - are based on a breakthrough from 2017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paper, “Attention is All You Need,” revolutionised AI by introducing the Transformer architecture</a:t>
            </a:r>
          </a:p>
          <a:p>
            <a:pPr lvl="0" indent="0" marL="0">
              <a:buNone/>
            </a:pPr>
          </a:p>
          <a:p>
            <a:pPr lvl="0"/>
            <a:r>
              <a:rPr/>
              <a:t>Previous AI systems processed information sequentially - like reading a book one word at a time and constantly forgetting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breakthrough was the “attention mechanism” that lets AI instantly see connections across all information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It’s like the difference between a junior employee who needs to check the manual for every decision versus an experienced executive who instantly connects relevant information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These modern systems work in three main steps:</a:t>
            </a:r>
          </a:p>
          <a:p>
            <a:pPr lvl="0" indent="0" marL="0">
              <a:buNone/>
            </a:pPr>
          </a:p>
          <a:p>
            <a:pPr lvl="0"/>
            <a:r>
              <a:rPr/>
              <a:t>First, they learn patterns from massive datasets - like reading every business document ever written</a:t>
            </a:r>
          </a:p>
          <a:p>
            <a:pPr lvl="0" indent="0" marL="0">
              <a:buNone/>
            </a:pPr>
          </a:p>
          <a:p>
            <a:pPr lvl="0"/>
            <a:r>
              <a:rPr/>
              <a:t>Second, they function as prediction engines - you provide the beginning of a pattern, they predict the most appropriate continuation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Third, they have an alignment layer - additional training to make them helpful, factual, and appropriate</a:t>
            </a:r>
          </a:p>
          <a:p>
            <a:pPr lvl="0" indent="0" marL="0">
              <a:buNone/>
            </a:pPr>
          </a:p>
          <a:p>
            <a:pPr lvl="0"/>
            <a:r>
              <a:rPr/>
              <a:t>Understanding this helps business leaders see why these systems are fundamentally different from previous technologies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weren’t programmed with rules, they learned patterns - which explains both their remarkable capabilities and their limitations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isn’t just a technical detail - it has profound implications for how you implement AI in your organisation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While I’ve emphasised AI’s transformative potential, it’s equally important to understand its real limitations and implementation challenges.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Technical Limitations</a:t>
            </a:r>
            <a:r>
              <a:rPr/>
              <a:t>:</a:t>
            </a:r>
          </a:p>
          <a:p>
            <a:pPr lvl="0" indent="0" marL="0">
              <a:buNone/>
            </a:pPr>
          </a:p>
          <a:p>
            <a:pPr lvl="1"/>
            <a:r>
              <a:rPr/>
              <a:t>Hallucinations remain a significant issue - AI systems confidently generate incorrect information that appears plausible, which creates verification challenges.</a:t>
            </a:r>
          </a:p>
          <a:p>
            <a:pPr lvl="0" indent="0" marL="0">
              <a:buNone/>
            </a:pPr>
          </a:p>
          <a:p>
            <a:pPr lvl="1"/>
            <a:r>
              <a:rPr/>
              <a:t>Current AI has fundamental reasoning limitations, especially with complex logical, mathematical, or causal reasoning tasks.</a:t>
            </a:r>
          </a:p>
          <a:p>
            <a:pPr lvl="0" indent="0" marL="0">
              <a:buNone/>
            </a:pPr>
          </a:p>
          <a:p>
            <a:pPr lvl="1"/>
            <a:r>
              <a:rPr/>
              <a:t>Knowledge cutoffs mean systems lack current information unless specifically integrated with real-time data sources.</a:t>
            </a:r>
          </a:p>
          <a:p>
            <a:pPr lvl="0" indent="0" marL="0">
              <a:buNone/>
            </a:pPr>
          </a:p>
          <a:p>
            <a:pPr lvl="1"/>
            <a:r>
              <a:rPr/>
              <a:t>The black-box nature of large models makes it difficult to understand why specific outputs are generated.</a:t>
            </a:r>
          </a:p>
          <a:p>
            <a:pPr lvl="0" indent="0" marL="0">
              <a:buNone/>
            </a:pPr>
          </a:p>
          <a:p>
            <a:pPr lvl="1"/>
            <a:r>
              <a:rPr/>
              <a:t>These limitations mean human verification remains essential, and we should focus on augmentation rather than full automation.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Organisational Challenges</a:t>
            </a:r>
            <a:r>
              <a:rPr/>
              <a:t>:</a:t>
            </a:r>
          </a:p>
          <a:p>
            <a:pPr lvl="0" indent="0" marL="0">
              <a:buNone/>
            </a:pPr>
          </a:p>
          <a:p>
            <a:pPr lvl="1"/>
            <a:r>
              <a:rPr/>
              <a:t>The skills gap isn’t just technical - it includes the business capabilities needed to identify valuable use cases and manage implementation.</a:t>
            </a:r>
          </a:p>
          <a:p>
            <a:pPr lvl="0" indent="0" marL="0">
              <a:buNone/>
            </a:pPr>
          </a:p>
          <a:p>
            <a:pPr lvl="1"/>
            <a:r>
              <a:rPr/>
              <a:t>Integration with existing systems is often more challenging than the AI technology itself.</a:t>
            </a:r>
          </a:p>
          <a:p>
            <a:pPr lvl="0" indent="0" marL="0">
              <a:buNone/>
            </a:pPr>
          </a:p>
          <a:p>
            <a:pPr lvl="1"/>
            <a:r>
              <a:rPr/>
              <a:t>Data quality issues frequently derail AI initiatives - algorithms can’t overcome fundamentally flawed data.</a:t>
            </a:r>
          </a:p>
          <a:p>
            <a:pPr lvl="0" indent="0" marL="0">
              <a:buNone/>
            </a:pPr>
          </a:p>
          <a:p>
            <a:pPr lvl="1"/>
            <a:r>
              <a:rPr/>
              <a:t>McKinsey research shows that 80% of AI initiatives struggle to move beyond pilot phase due to these organisational barriers.</a:t>
            </a:r>
          </a:p>
          <a:p>
            <a:pPr lvl="0" indent="0" marL="0">
              <a:buNone/>
            </a:pPr>
          </a:p>
          <a:p>
            <a:pPr lvl="1"/>
            <a:r>
              <a:rPr/>
              <a:t>The practical approach is starting with targeted use cases that have clear value and building from there.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Ethical and Risk Dimensions</a:t>
            </a:r>
            <a:r>
              <a:rPr/>
              <a:t>:</a:t>
            </a:r>
          </a:p>
          <a:p>
            <a:pPr lvl="0" indent="0" marL="0">
              <a:buNone/>
            </a:pPr>
          </a:p>
          <a:p>
            <a:pPr lvl="1"/>
            <a:r>
              <a:rPr/>
              <a:t>Bias amplification occurs when AI systems learn from and then magnify existing biases in training data.</a:t>
            </a:r>
          </a:p>
          <a:p>
            <a:pPr lvl="0" indent="0" marL="0">
              <a:buNone/>
            </a:pPr>
          </a:p>
          <a:p>
            <a:pPr lvl="1"/>
            <a:r>
              <a:rPr/>
              <a:t>Privacy concerns include both the data needed to train systems and the potential exposure of sensitive information in outputs.</a:t>
            </a:r>
          </a:p>
          <a:p>
            <a:pPr lvl="0" indent="0" marL="0">
              <a:buNone/>
            </a:pPr>
          </a:p>
          <a:p>
            <a:pPr lvl="1"/>
            <a:r>
              <a:rPr/>
              <a:t>Regulatory landscape is evolving rapidly, creating compliance uncertainty and potential legal exposure.</a:t>
            </a:r>
          </a:p>
          <a:p>
            <a:pPr lvl="0" indent="0" marL="0">
              <a:buNone/>
            </a:pPr>
          </a:p>
          <a:p>
            <a:pPr lvl="1"/>
            <a:r>
              <a:rPr/>
              <a:t>The environmental impact of large AI models is substantial - training a single large model can generate as much carbon as five cars over their lifetimes.</a:t>
            </a:r>
          </a:p>
          <a:p>
            <a:pPr lvl="0" indent="0" marL="0">
              <a:buNone/>
            </a:pPr>
          </a:p>
          <a:p>
            <a:pPr lvl="1"/>
            <a:r>
              <a:rPr/>
              <a:t>Organisations need proactive governance frameworks that address these concerns before they become problems.</a:t>
            </a:r>
          </a:p>
          <a:p>
            <a:pPr lvl="0" indent="0" marL="0">
              <a:buNone/>
            </a:pPr>
          </a:p>
          <a:p>
            <a:pPr lvl="0"/>
            <a:r>
              <a:rPr b="1"/>
              <a:t>Key Takeaway</a:t>
            </a:r>
            <a:r>
              <a:rPr/>
              <a:t>:</a:t>
            </a:r>
          </a:p>
          <a:p>
            <a:pPr lvl="0" indent="0" marL="0">
              <a:buNone/>
            </a:pPr>
          </a:p>
          <a:p>
            <a:pPr lvl="1"/>
            <a:r>
              <a:rPr/>
              <a:t>Successful AI implementation requires clear-eyed recognition of these limitations.</a:t>
            </a:r>
          </a:p>
          <a:p>
            <a:pPr lvl="0" indent="0" marL="0">
              <a:buNone/>
            </a:pPr>
          </a:p>
          <a:p>
            <a:pPr lvl="1"/>
            <a:r>
              <a:rPr/>
              <a:t>The frameworks we’ve discussed provide structure for navigating these challenges.</a:t>
            </a:r>
          </a:p>
          <a:p>
            <a:pPr lvl="0" indent="0" marL="0">
              <a:buNone/>
            </a:pPr>
          </a:p>
          <a:p>
            <a:pPr lvl="1"/>
            <a:r>
              <a:rPr/>
              <a:t>Organisations that acknowledge and plan for these limitations ultimately achieve better results than those with unrealistic expectations.</a:t>
            </a:r>
          </a:p>
          <a:p>
            <a:pPr lvl="0" indent="0" marL="0">
              <a:buNone/>
            </a:pPr>
          </a:p>
          <a:p>
            <a:pPr lvl="1"/>
            <a:r>
              <a:rPr/>
              <a:t>This isn’t about dampening enthusiasm but ensuring that it’s channeled productively.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Computer vision enables machines to “see” and interpret visual information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At its core, neural networks analyse pixel patterns to identify objects and features</a:t>
            </a:r>
          </a:p>
          <a:p>
            <a:pPr lvl="0" indent="0" marL="0">
              <a:buNone/>
            </a:pPr>
          </a:p>
          <a:p>
            <a:pPr lvl="0"/>
            <a:r>
              <a:rPr/>
              <a:t>It works through techniques like object detection (finding things), classification (identifying what they are), segmentation (outlining objects precisely), and tracking (following objects over time)</a:t>
            </a:r>
          </a:p>
          <a:p>
            <a:pPr lvl="0" indent="0" marL="0">
              <a:buNone/>
            </a:pPr>
          </a:p>
          <a:p>
            <a:pPr lvl="0"/>
            <a:r>
              <a:rPr/>
              <a:t>These systems typically require specialised hardware - regular computers struggle with this processing</a:t>
            </a:r>
          </a:p>
          <a:p>
            <a:pPr lvl="0" indent="0" marL="0">
              <a:buNone/>
            </a:pPr>
          </a:p>
          <a:p>
            <a:pPr lvl="0"/>
            <a:r>
              <a:rPr/>
              <a:t>Deployment can happen on-device (edge), in the cloud, or in hybrid approaches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agricultural example is powerful - smart spraying systems use computer vision to only spray herbicide on weeds, not crops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80-96% reduction in herbicide use is not just environmental but has massive cost implications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technology applies across industries - manufacturing quality control, retail analytics, security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Microsoft FarmBeats case study provides additional context on real-world applications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business value extends far beyond the technical capabilities - it transforms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Natural Language Processing represents one of the most transformative AI capabilities for business</a:t>
            </a:r>
          </a:p>
          <a:p>
            <a:pPr lvl="0" indent="0" marL="0">
              <a:buNone/>
            </a:pPr>
          </a:p>
          <a:p>
            <a:pPr lvl="0"/>
            <a:r>
              <a:rPr/>
              <a:t>At a basic level, NLP analyses and understands human language through complex pattern recognition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Traditional capabilities include sentiment analysis (understanding emotion), information extraction (pulling key facts), summarisation, and translation</a:t>
            </a:r>
          </a:p>
          <a:p>
            <a:pPr lvl="0" indent="0" marL="0">
              <a:buNone/>
            </a:pPr>
          </a:p>
          <a:p>
            <a:pPr lvl="0"/>
            <a:r>
              <a:rPr/>
              <a:t>Large Language Models like ChatGPT and Claude represent a quantum leap in capabilities</a:t>
            </a:r>
          </a:p>
          <a:p>
            <a:pPr lvl="0" indent="0" marL="0">
              <a:buNone/>
            </a:pPr>
          </a:p>
          <a:p>
            <a:pPr lvl="0"/>
            <a:r>
              <a:rPr/>
              <a:t>LLMs work by being trained on massive text datasets to predict what text should come next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predictive capability allows them to generate remarkably human-like text and reasoning</a:t>
            </a:r>
          </a:p>
          <a:p>
            <a:pPr lvl="0" indent="0" marL="0">
              <a:buNone/>
            </a:pPr>
          </a:p>
          <a:p>
            <a:pPr lvl="0"/>
            <a:r>
              <a:rPr/>
              <a:t>Business applications are extensive - content creation, research analysis, customer service, and decision support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agricultural example shows how LLMs can process complex regulations and research that would overwhelm humans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same capability applies to legal compliance, market research, and competitive intelligence in any industry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Deloitte guide provides implementation frameworks that transfer across business domains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business insight is that LLMs are most valuable when integrating human expertise with AI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/>
              <a:t>AI agents represent the frontier of business applications - systems that can independently pursue objectives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They work by combining three key capabilities: sensing (perceiving the environment), deciding (choosing actions), and acting (implementing decisions)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architecture typically includes perception modules that interpret the world, decision logic that determines actions, and capabilities to carry out those actions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Implementation can be rules-based (following predefined instructions), learning-based (adapting through experience), or hybrid</a:t>
            </a:r>
          </a:p>
          <a:p>
            <a:pPr lvl="0" indent="0" marL="0">
              <a:buNone/>
            </a:pPr>
          </a:p>
          <a:p>
            <a:pPr lvl="0"/>
            <a:r>
              <a:rPr/>
              <a:t>Current limitations are important to understand - most agents work within defined scopes, require supervision, and struggle with exceptional cases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agricultural example of autonomous tractors shows this in action - they can perform complex field operations with minimal supervision</a:t>
            </a:r>
          </a:p>
          <a:p>
            <a:pPr lvl="0" indent="0" marL="0">
              <a:buNone/>
            </a:pPr>
          </a:p>
          <a:p>
            <a:pPr lvl="0"/>
            <a:r>
              <a:rPr/>
              <a:t>This same principle applies to autonomous systems in manufacturing, logistics, customer service, and financial operations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McKinsey case study provides a broader business perspective on implementation approaches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key insight is that autonomous systems aren’t about replacing humans but augmenting capabilities and freeing people for higher-value work</a:t>
            </a:r>
          </a:p>
          <a:p>
            <a:pPr lvl="0" indent="0" marL="0">
              <a:buNone/>
            </a:pPr>
          </a:p>
          <a:p>
            <a:pPr lvl="0"/>
            <a:r>
              <a:rPr/>
              <a:t>The most successful implementations start with narrow, well-defined applications before expanding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0458833" y="6480556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126534" y="6433728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 cap="none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Faculty of Business and Law | School of (Insert name)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52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395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903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159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pyright (MUST BE SLID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44" y="2117415"/>
            <a:ext cx="7705312" cy="38921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534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29867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3967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5792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702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297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054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5793063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13" Target="../theme/theme1.xml" Type="http://schemas.openxmlformats.org/officeDocument/2006/relationships/theme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slideLayouts/slideLayout12.xml" Type="http://schemas.openxmlformats.org/officeDocument/2006/relationships/slideLayout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14" Target="../media/image1.JPG" Type="http://schemas.openxmlformats.org/officeDocument/2006/relationships/image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anchor="b" bIns="45720" lIns="91440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bIns="45720" lIns="0" rIns="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dirty="0" lang="en-AU" sz="1000">
                <a:solidFill>
                  <a:schemeClr val="bg1"/>
                </a:solidFill>
                <a:latin typeface="+mn-lt"/>
              </a:rPr>
              <a:t>CRICOS</a:t>
            </a:r>
            <a:r>
              <a:rPr baseline="0" dirty="0" lang="en-AU" sz="1000">
                <a:solidFill>
                  <a:schemeClr val="bg1"/>
                </a:solidFill>
                <a:latin typeface="+mn-lt"/>
              </a:rPr>
              <a:t> Provider Code 00301J</a:t>
            </a:r>
            <a:endParaRPr dirty="0" lang="en-AU" sz="10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0798726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hdr="0" sldNum="0"/>
  <p:txStyles>
    <p:titleStyle>
      <a:lvl1pPr algn="l" defTabSz="914400" eaLnBrk="1" hangingPunct="1" latinLnBrk="0" rtl="0">
        <a:lnSpc>
          <a:spcPct val="85000"/>
        </a:lnSpc>
        <a:spcBef>
          <a:spcPct val="0"/>
        </a:spcBef>
        <a:buNone/>
        <a:defRPr baseline="0" kern="1200" spc="-50" sz="48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91440" latinLnBrk="0" marL="91440" rtl="0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charset="0" panose="020F0502020204030204" pitchFamily="34" typeface="Calibri"/>
        <a:buChar char=" "/>
        <a:defRPr kern="1200"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algn="l" defTabSz="914400" eaLnBrk="1" hangingPunct="1" indent="-182880" latinLnBrk="0" marL="384048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charset="0" pitchFamily="34" typeface="Calibri"/>
        <a:buChar char="◦"/>
        <a:defRPr kern="1200" sz="1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algn="l" defTabSz="914400" eaLnBrk="1" hangingPunct="1" indent="-182880" latinLnBrk="0" marL="566928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charset="0" pitchFamily="34" typeface="Calibri"/>
        <a:buChar char="◦"/>
        <a:defRPr kern="1200"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algn="l" defTabSz="914400" eaLnBrk="1" hangingPunct="1" indent="-182880" latinLnBrk="0" marL="749808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charset="0" pitchFamily="34" typeface="Calibri"/>
        <a:buChar char="◦"/>
        <a:defRPr kern="1200"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algn="l" defTabSz="914400" eaLnBrk="1" hangingPunct="1" indent="-182880" latinLnBrk="0" marL="932688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charset="0" pitchFamily="34" typeface="Calibri"/>
        <a:buChar char="◦"/>
        <a:defRPr kern="1200"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1100000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charset="0" pitchFamily="34" typeface="Calibri"/>
        <a:buChar char="◦"/>
        <a:defRPr kern="1200"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1300000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charset="0" pitchFamily="34" typeface="Calibri"/>
        <a:buChar char="◦"/>
        <a:defRPr kern="1200"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1500000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charset="0" pitchFamily="34" typeface="Calibri"/>
        <a:buChar char="◦"/>
        <a:defRPr kern="1200"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1700000" rtl="0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charset="0" pitchFamily="34" typeface="Calibri"/>
        <a:buChar char="◦"/>
        <a:defRPr kern="1200" sz="1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0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11.xml" /><Relationship Id="rId3" Type="http://schemas.openxmlformats.org/officeDocument/2006/relationships/hyperlink" Target="https://www.abc.net.au/news/2024-10-12/artificial-intelligence-agriculture-boom-australia-rural/104450732" TargetMode="External" /><Relationship Id="rId4" Type="http://schemas.openxmlformats.org/officeDocument/2006/relationships/image" Target="../media/image8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2.xml" /><Relationship Id="rId3" Type="http://schemas.openxmlformats.org/officeDocument/2006/relationships/hyperlink" Target="https://www.csiro.au/en/research/animals/livestock/ceres-tag" TargetMode="Externa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3.xml" /><Relationship Id="rId3" Type="http://schemas.openxmlformats.org/officeDocument/2006/relationships/hyperlink" Target="https://itbrief.com.au/story/das-uses-ai-to-reveal-varying-australian-crop-yields" TargetMode="Externa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4.xml" /><Relationship Id="rId3" Type="http://schemas.openxmlformats.org/officeDocument/2006/relationships/hyperlink" Target="https://research.qut.edu.au/qcr/Projects/agbot-ii-robotic-site-specific-crop-and-weed-management-tool/" TargetMode="Externa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5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6.xml" /><Relationship Id="rId3" Type="http://schemas.openxmlformats.org/officeDocument/2006/relationships/hyperlink" Target="https://www.abc.net.au/news/rural/2021-05-27/automated-farm-to-use-robots-and-artificial-intelligence/100169302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7.xml" /><Relationship Id="rId3" Type="http://schemas.openxmlformats.org/officeDocument/2006/relationships/hyperlink" Target="https://www.cqu.edu.au/news/1202013/autonomous-weed-targeting-ai-drones-a-sky-high-success" TargetMode="External" /><Relationship Id="rId4" Type="http://schemas.openxmlformats.org/officeDocument/2006/relationships/hyperlink" Target="https://hbr.org/2013/05/why-the-lean-start-up-changes-everything" TargetMode="Externa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8.xml" /><Relationship Id="rId3" Type="http://schemas.openxmlformats.org/officeDocument/2006/relationships/hyperlink" Target="https://www.csiro.au/en/research/animals/livestock/ceres-tag" TargetMode="Externa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9.xml" /><Relationship Id="rId3" Type="http://schemas.openxmlformats.org/officeDocument/2006/relationships/hyperlink" Target="https://nff.org.au/programs/australian-farm-data-code/" TargetMode="External" /><Relationship Id="rId4" Type="http://schemas.openxmlformats.org/officeDocument/2006/relationships/hyperlink" Target="https://sloanreview.mit.edu/article/designing-and-developing-analytics-based-data-products/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0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1.xml" /><Relationship Id="rId3" Type="http://schemas.openxmlformats.org/officeDocument/2006/relationships/hyperlink" Target="https://www.industry.gov.au/publications/australias-artificial-intelligence-ethics-framework" TargetMode="External" /><Relationship Id="rId4" Type="http://schemas.openxmlformats.org/officeDocument/2006/relationships/hyperlink" Target="https://standards.ieee.org/industry-connections/ec/autonomous-systems/" TargetMode="Externa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2.xml" /><Relationship Id="rId3" Type="http://schemas.openxmlformats.org/officeDocument/2006/relationships/hyperlink" Target="https://www.bcg.org.au/research/digital-agriculture/" TargetMode="Externa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3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4.xml" /><Relationship Id="rId3" Type="http://schemas.openxmlformats.org/officeDocument/2006/relationships/hyperlink" Target="https://igrownews.com/australian-farmers-embrace-agtech-overcoming-key-barriers/" TargetMode="External" /><Relationship Id="rId4" Type="http://schemas.openxmlformats.org/officeDocument/2006/relationships/hyperlink" Target="https://www.foodagility.com/pillar/global-digital-farm" TargetMode="Externa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5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6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7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1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8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29.xml" /><Relationship Id="rId3" Type="http://schemas.openxmlformats.org/officeDocument/2006/relationships/hyperlink" Target="https://linkedin.com/in/michael-borck" TargetMode="External" /><Relationship Id="rId4" Type="http://schemas.openxmlformats.org/officeDocument/2006/relationships/image" Target="../media/image9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3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5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6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7.xml" /><Relationship Id="rId3" Type="http://schemas.openxmlformats.org/officeDocument/2006/relationships/hyperlink" Target="https://www.abc.net.au/news/2024-10-12/artificial-intelligence-agriculture-boom-australia-rural/104450732" TargetMode="External" /><Relationship Id="rId4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AI-Driven Business Innovation: Agricultural Sector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100051" y="4455620"/>
            <a:ext cx="10058400" cy="114300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Michael Borck, Curtin Business School</a:t>
            </a:r>
          </a:p>
        </p:txBody>
      </p:sp>
      <p:sp>
        <p:nvSpPr>
          <p:cNvPr id="30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lvl="0" indent="0" marL="0">
              <a:buNone/>
            </a:pPr>
            <a:r>
              <a:rPr/>
              <a:t>Natural Language Processing &amp; LLMs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Transforming How Businesses Work with Language:</a:t>
            </a:r>
          </a:p>
          <a:p>
            <a:pPr lvl="0"/>
            <a:r>
              <a:rPr b="1"/>
              <a:t>How NLP Works:</a:t>
            </a:r>
            <a:r>
              <a:rPr/>
              <a:t> Analyses, understands and generates human language</a:t>
            </a:r>
          </a:p>
          <a:p>
            <a:pPr lvl="0"/>
            <a:r>
              <a:rPr b="1"/>
              <a:t>Key Capabilities:</a:t>
            </a:r>
            <a:r>
              <a:rPr/>
              <a:t> Sentiment analysis, information extraction, summarisation, translation</a:t>
            </a:r>
          </a:p>
          <a:p>
            <a:pPr lvl="0"/>
            <a:r>
              <a:rPr b="1"/>
              <a:t>How LLMs Work:</a:t>
            </a:r>
            <a:r>
              <a:rPr/>
              <a:t> Trained on massive text datasets to predict and generate human-like text</a:t>
            </a:r>
          </a:p>
          <a:p>
            <a:pPr lvl="0"/>
            <a:r>
              <a:rPr b="1"/>
              <a:t>Business Applications:</a:t>
            </a:r>
            <a:r>
              <a:rPr/>
              <a:t> Content generation, research assistance, customer service, decision support</a:t>
            </a:r>
          </a:p>
          <a:p>
            <a:pPr lvl="0" indent="0" marL="0">
              <a:buNone/>
            </a:pPr>
            <a:r>
              <a:rPr b="1"/>
              <a:t>Agricultural Application:</a:t>
            </a:r>
            <a:r>
              <a:rPr/>
              <a:t> Farm management planning tools that process complex regulations and research</a:t>
            </a:r>
          </a:p>
        </p:txBody>
      </p:sp>
      <p:pic>
        <p:nvPicPr>
          <p:cNvPr descr="./nlp-processing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921500" y="1841500"/>
            <a:ext cx="35052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NLP Capabilities Diagram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lvl="0" indent="0" marL="0">
              <a:buNone/>
            </a:pPr>
            <a:r>
              <a:rPr/>
              <a:t>AI Agents &amp; Autonomous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Business Applications of Self-Directing AI:</a:t>
            </a:r>
          </a:p>
          <a:p>
            <a:pPr lvl="0"/>
            <a:r>
              <a:rPr b="1"/>
              <a:t>How They Work:</a:t>
            </a:r>
            <a:r>
              <a:rPr/>
              <a:t> Systems that can sense, decide, and act with minimal human intervention</a:t>
            </a:r>
          </a:p>
          <a:p>
            <a:pPr lvl="0"/>
            <a:r>
              <a:rPr b="1"/>
              <a:t>Key Components:</a:t>
            </a:r>
            <a:r>
              <a:rPr/>
              <a:t> Perception modules, decision-making logic, action capabilities</a:t>
            </a:r>
          </a:p>
          <a:p>
            <a:pPr lvl="0"/>
            <a:r>
              <a:rPr b="1"/>
              <a:t>Implementation Approaches:</a:t>
            </a:r>
            <a:r>
              <a:rPr/>
              <a:t> Rules-based, learning-based, hybrid systems</a:t>
            </a:r>
          </a:p>
          <a:p>
            <a:pPr lvl="0"/>
            <a:r>
              <a:rPr b="1"/>
              <a:t>Current Limitations:</a:t>
            </a:r>
            <a:r>
              <a:rPr/>
              <a:t> Defined scope, supervision requirements, handling exceptions</a:t>
            </a:r>
          </a:p>
          <a:p>
            <a:pPr lvl="0" indent="0" marL="0">
              <a:buNone/>
            </a:pPr>
            <a:r>
              <a:rPr b="1"/>
              <a:t>Agricultural Application:</a:t>
            </a:r>
            <a:r>
              <a:rPr/>
              <a:t> Autonomous tractors and harvesters in “hands-free” farming operations</a:t>
            </a:r>
          </a:p>
        </p:txBody>
      </p:sp>
      <p:pic>
        <p:nvPicPr>
          <p:cNvPr descr="./ai-agent-arch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921500" y="1841500"/>
            <a:ext cx="35052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AI Agent Architecture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 2: BUSINESS INNOVATION FRAMEWORKS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AI Transformation Matrix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Four Quadrants of Business Impact: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92200" y="2578100"/>
          <a:ext cx="4927600" cy="337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8300"/>
                <a:gridCol w="1638300"/>
                <a:gridCol w="1638300"/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Incremental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Transformational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Process Improvement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Efficiency Gains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Business Process Reengineering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Strategic Innovation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New Capabilities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Business Model Reinvention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Agricultural Example:</a:t>
            </a:r>
          </a:p>
          <a:p>
            <a:pPr lvl="0"/>
            <a:r>
              <a:rPr/>
              <a:t>Smart spraying (80-96% chemical reduction) started as efficiency gain but led to business model reinvention through sustainability certification premiums</a:t>
            </a:r>
          </a:p>
          <a:p>
            <a:pPr lvl="0"/>
            <a:r>
              <a:rPr>
                <a:hlinkClick r:id="rId3"/>
              </a:rPr>
              <a:t>Source: ABC News, “AI helps Aussie farmers target weeds,” 2024</a:t>
            </a:r>
          </a:p>
        </p:txBody>
      </p:sp>
      <p:pic>
        <p:nvPicPr>
          <p:cNvPr descr="ai-transformation-matrix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985000" y="2578100"/>
            <a:ext cx="3378200" cy="3378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3" name="Footer Placeholder 4"/>
          <p:cNvSpPr>
            <a:spLocks noGrp="1"/>
          </p:cNvSpPr>
          <p:nvPr>
            <p:ph idx="10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Data Value Pyramid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Turning Information into Business Value:</a:t>
            </a:r>
          </a:p>
          <a:p>
            <a:pPr lvl="0" indent="-457200" marL="457200">
              <a:buAutoNum type="arabicPeriod"/>
            </a:pPr>
            <a:r>
              <a:rPr b="1"/>
              <a:t>Descriptive Analytics:</a:t>
            </a:r>
            <a:r>
              <a:rPr/>
              <a:t> What happened? (Data collection)</a:t>
            </a:r>
          </a:p>
          <a:p>
            <a:pPr lvl="0" indent="-457200" marL="457200">
              <a:buAutoNum type="arabicPeriod"/>
            </a:pPr>
            <a:r>
              <a:rPr b="1"/>
              <a:t>Diagnostic Analytics:</a:t>
            </a:r>
            <a:r>
              <a:rPr/>
              <a:t> Why did it happen? (Data interpretation)</a:t>
            </a:r>
          </a:p>
          <a:p>
            <a:pPr lvl="0" indent="-457200" marL="457200">
              <a:buAutoNum type="arabicPeriod"/>
            </a:pPr>
            <a:r>
              <a:rPr b="1"/>
              <a:t>Predictive Analytics:</a:t>
            </a:r>
            <a:r>
              <a:rPr/>
              <a:t> What will happen? (Data forecasting)</a:t>
            </a:r>
          </a:p>
          <a:p>
            <a:pPr lvl="0" indent="-457200" marL="457200">
              <a:buAutoNum type="arabicPeriod"/>
            </a:pPr>
            <a:r>
              <a:rPr b="1"/>
              <a:t>Prescriptive Analytics:</a:t>
            </a:r>
            <a:r>
              <a:rPr/>
              <a:t> What should we do? (Data-driven decisions)</a:t>
            </a:r>
          </a:p>
          <a:p>
            <a:pPr lvl="0" indent="-457200" marL="457200">
              <a:buAutoNum type="arabicPeriod"/>
            </a:pPr>
            <a:r>
              <a:rPr b="1"/>
              <a:t>Cognitive Analytics:</a:t>
            </a:r>
            <a:r>
              <a:rPr/>
              <a:t> Self-optimising systems (Autonomous operations)</a:t>
            </a:r>
          </a:p>
          <a:p>
            <a:pPr lvl="0" indent="0" marL="0">
              <a:buNone/>
            </a:pPr>
            <a:r>
              <a:rPr b="1"/>
              <a:t>Agricultural Example:</a:t>
            </a:r>
            <a:r>
              <a:rPr/>
              <a:t> Livestock monitoring evolution from basic tracking → health predictions → autonomous intervention systems</a:t>
            </a:r>
          </a:p>
          <a:p>
            <a:pPr lvl="0"/>
            <a:r>
              <a:rPr>
                <a:hlinkClick r:id="rId3"/>
              </a:rPr>
              <a:t>Source: CSIRO, “Ceres Tag smart ear tags,” 2023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Innovation Adoption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Five Business Implementation Phases:</a:t>
            </a:r>
          </a:p>
          <a:p>
            <a:pPr lvl="0" indent="-457200" marL="457200">
              <a:buAutoNum type="arabicPeriod"/>
            </a:pPr>
            <a:r>
              <a:rPr b="1"/>
              <a:t>Knowledge Building:</a:t>
            </a:r>
            <a:r>
              <a:rPr/>
              <a:t> Understanding potential and possibilities</a:t>
            </a:r>
          </a:p>
          <a:p>
            <a:pPr lvl="0" indent="-457200" marL="457200">
              <a:buAutoNum type="arabicPeriod"/>
            </a:pPr>
            <a:r>
              <a:rPr b="1"/>
              <a:t>Strategic Alignment:</a:t>
            </a:r>
            <a:r>
              <a:rPr/>
              <a:t> Connecting AI to business objectives</a:t>
            </a:r>
          </a:p>
          <a:p>
            <a:pPr lvl="0" indent="-457200" marL="457200">
              <a:buAutoNum type="arabicPeriod"/>
            </a:pPr>
            <a:r>
              <a:rPr b="1"/>
              <a:t>Capability Development:</a:t>
            </a:r>
            <a:r>
              <a:rPr/>
              <a:t> Building human and technical resources</a:t>
            </a:r>
          </a:p>
          <a:p>
            <a:pPr lvl="0" indent="-457200" marL="457200">
              <a:buAutoNum type="arabicPeriod"/>
            </a:pPr>
            <a:r>
              <a:rPr b="1"/>
              <a:t>Pilot Implementation:</a:t>
            </a:r>
            <a:r>
              <a:rPr/>
              <a:t> Testing and proving value</a:t>
            </a:r>
          </a:p>
          <a:p>
            <a:pPr lvl="0" indent="-457200" marL="457200">
              <a:buAutoNum type="arabicPeriod"/>
            </a:pPr>
            <a:r>
              <a:rPr b="1"/>
              <a:t>Organisational Transformation:</a:t>
            </a:r>
            <a:r>
              <a:rPr/>
              <a:t> Scaling and integrating across business</a:t>
            </a:r>
          </a:p>
          <a:p>
            <a:pPr lvl="0" indent="0" marL="0">
              <a:buNone/>
            </a:pPr>
            <a:r>
              <a:rPr b="1"/>
              <a:t>Agricultural Example:</a:t>
            </a:r>
            <a:r>
              <a:rPr/>
              <a:t> How Digital Agriculture Services (DAS) progressed through these phases when implementing their crop forecasting system - </a:t>
            </a:r>
            <a:r>
              <a:rPr>
                <a:hlinkClick r:id="rId3"/>
              </a:rPr>
              <a:t>Additional coverage: IT Brief article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AI Investment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Calculating Return on AI Investment:</a:t>
            </a:r>
          </a:p>
          <a:p>
            <a:pPr lvl="0"/>
            <a:r>
              <a:rPr b="1"/>
              <a:t>Cost Considerations:</a:t>
            </a:r>
            <a:r>
              <a:rPr/>
              <a:t> Implementation, integration, training, maintenance</a:t>
            </a:r>
          </a:p>
          <a:p>
            <a:pPr lvl="0"/>
            <a:r>
              <a:rPr b="1"/>
              <a:t>Value Categories:</a:t>
            </a:r>
            <a:r>
              <a:rPr/>
              <a:t> Efficiency gains, new capabilities, risk reduction, market differentiation</a:t>
            </a:r>
          </a:p>
          <a:p>
            <a:pPr lvl="0"/>
            <a:r>
              <a:rPr b="1"/>
              <a:t>Measuring Success:</a:t>
            </a:r>
            <a:r>
              <a:rPr/>
              <a:t> KPIs, benchmarks, and value capture mechanisms</a:t>
            </a:r>
          </a:p>
          <a:p>
            <a:pPr lvl="0"/>
            <a:r>
              <a:rPr b="1"/>
              <a:t>Timeline Expectations:</a:t>
            </a:r>
            <a:r>
              <a:rPr/>
              <a:t> Short-term wins vs. long-term transformation</a:t>
            </a:r>
          </a:p>
          <a:p>
            <a:pPr lvl="0" indent="0" marL="0">
              <a:buNone/>
            </a:pPr>
            <a:r>
              <a:rPr b="1"/>
              <a:t>Agricultural Example:</a:t>
            </a:r>
            <a:r>
              <a:rPr/>
              <a:t> AgBot II autonomous weeding robot’s ROI calculation model and payback period analysis</a:t>
            </a:r>
          </a:p>
          <a:p>
            <a:pPr lvl="0"/>
            <a:r>
              <a:rPr>
                <a:hlinkClick r:id="rId3"/>
              </a:rPr>
              <a:t>Source: Queensland University of Technology, “AgBot II Robot for Farm Weed Management”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 3: IMPLEMENTING AI INNOVATION STRATEGIES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Strategy 1: The Business Model Canvas for AI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Key Components:</a:t>
            </a:r>
          </a:p>
          <a:p>
            <a:pPr lvl="0"/>
            <a:r>
              <a:rPr b="1"/>
              <a:t>Problem-Solution Fit:</a:t>
            </a:r>
            <a:r>
              <a:rPr/>
              <a:t> Identify specific business challenges AI can address</a:t>
            </a:r>
          </a:p>
          <a:p>
            <a:pPr lvl="0"/>
            <a:r>
              <a:rPr b="1"/>
              <a:t>Value Proposition Canvas:</a:t>
            </a:r>
            <a:r>
              <a:rPr/>
              <a:t> Define clear value added through AI</a:t>
            </a:r>
          </a:p>
          <a:p>
            <a:pPr lvl="0"/>
            <a:r>
              <a:rPr b="1"/>
              <a:t>Resource Assessment:</a:t>
            </a:r>
            <a:r>
              <a:rPr/>
              <a:t> Gap analysis of capabilities needed</a:t>
            </a:r>
          </a:p>
          <a:p>
            <a:pPr lvl="0"/>
            <a:r>
              <a:rPr b="1"/>
              <a:t>Cost-Benefit Structure:</a:t>
            </a:r>
            <a:r>
              <a:rPr/>
              <a:t> Comprehensive ROI model</a:t>
            </a:r>
          </a:p>
          <a:p>
            <a:pPr lvl="0" indent="0" marL="0">
              <a:buNone/>
            </a:pPr>
            <a:r>
              <a:rPr b="1"/>
              <a:t>Agricultural Application:</a:t>
            </a:r>
            <a:r>
              <a:rPr/>
              <a:t> How Wagga Wagga “hands-free” farm used this canvas to develop their autonomous farming business case</a:t>
            </a:r>
          </a:p>
          <a:p>
            <a:pPr lvl="0" indent="0" marL="0">
              <a:buNone/>
            </a:pPr>
            <a:r>
              <a:rPr b="1"/>
              <a:t>Additional Coverage:</a:t>
            </a:r>
            <a:r>
              <a:rPr/>
              <a:t> </a:t>
            </a:r>
            <a:r>
              <a:rPr>
                <a:hlinkClick r:id="rId3"/>
              </a:rPr>
              <a:t>ABC News: Automated Farm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Strategy 2: The MVP (Minimum Viable Product)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Framework Elements:</a:t>
            </a:r>
          </a:p>
          <a:p>
            <a:pPr lvl="0"/>
            <a:r>
              <a:rPr b="1"/>
              <a:t>Scope Definition:</a:t>
            </a:r>
            <a:r>
              <a:rPr/>
              <a:t> Select high-impact, low-complexity starting point</a:t>
            </a:r>
          </a:p>
          <a:p>
            <a:pPr lvl="0"/>
            <a:r>
              <a:rPr b="1"/>
              <a:t>Success Metrics:</a:t>
            </a:r>
            <a:r>
              <a:rPr/>
              <a:t> Define clear KPIs tied to business outcomes</a:t>
            </a:r>
          </a:p>
          <a:p>
            <a:pPr lvl="0"/>
            <a:r>
              <a:rPr b="1"/>
              <a:t>Feedback Loops:</a:t>
            </a:r>
            <a:r>
              <a:rPr/>
              <a:t> Structured learning mechanisms</a:t>
            </a:r>
          </a:p>
          <a:p>
            <a:pPr lvl="0"/>
            <a:r>
              <a:rPr b="1"/>
              <a:t>Scaling Plan:</a:t>
            </a:r>
            <a:r>
              <a:rPr/>
              <a:t> Path from pilot to enterprise implementation</a:t>
            </a:r>
          </a:p>
          <a:p>
            <a:pPr lvl="0" indent="0" marL="0">
              <a:buNone/>
            </a:pPr>
            <a:r>
              <a:rPr b="1"/>
              <a:t>Agricultural Application:</a:t>
            </a:r>
            <a:r>
              <a:rPr/>
              <a:t> CQUniversity’s staged approach to weed-targeting drone deployment</a:t>
            </a:r>
          </a:p>
          <a:p>
            <a:pPr lvl="0"/>
            <a:r>
              <a:rPr>
                <a:hlinkClick r:id="rId3"/>
              </a:rPr>
              <a:t>Source: CQUniversity, “Autonomous weed-targeting AI drones a sky-high success”</a:t>
            </a:r>
          </a:p>
          <a:p>
            <a:pPr lvl="0" indent="0" marL="0">
              <a:buNone/>
            </a:pPr>
            <a:r>
              <a:rPr b="1"/>
              <a:t>Framework Reference:</a:t>
            </a:r>
            <a:r>
              <a:rPr/>
              <a:t> </a:t>
            </a:r>
            <a:r>
              <a:rPr>
                <a:hlinkClick r:id="rId4"/>
              </a:rPr>
              <a:t>Lean Startup Methodology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Understanding AI Technologies</a:t>
            </a:r>
            <a:r>
              <a:rPr/>
              <a:t> - Covering the foundational technologies like machine learning, computer vision, NLP, and autonomous systems</a:t>
            </a:r>
          </a:p>
          <a:p>
            <a:pPr lvl="0"/>
            <a:r>
              <a:rPr b="1"/>
              <a:t>Business Innovation Frameworks</a:t>
            </a:r>
            <a:r>
              <a:rPr/>
              <a:t> - Introducing your key frameworks like the AI Transformation Matrix and Data Value Pyramid</a:t>
            </a:r>
          </a:p>
          <a:p>
            <a:pPr lvl="0"/>
            <a:r>
              <a:rPr b="1"/>
              <a:t>Implementing AI Innovation Strategies</a:t>
            </a:r>
            <a:r>
              <a:rPr/>
              <a:t> - Showing practical approaches like the Business Model Canvas and MVP methods</a:t>
            </a:r>
          </a:p>
          <a:p>
            <a:pPr lvl="0"/>
            <a:r>
              <a:rPr b="1"/>
              <a:t>Ethical Considerations in AI</a:t>
            </a:r>
            <a:r>
              <a:rPr/>
              <a:t> - Addressing responsible innovation and democratisation</a:t>
            </a:r>
          </a:p>
          <a:p>
            <a:pPr lvl="0"/>
            <a:r>
              <a:rPr b="1"/>
              <a:t>Future Business Horizons</a:t>
            </a:r>
            <a:r>
              <a:rPr/>
              <a:t> - Exploring the Three Horizons model and future AI development timeline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Strategy 3: The Capability Building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Framework Components:</a:t>
            </a:r>
          </a:p>
          <a:p>
            <a:pPr lvl="0"/>
            <a:r>
              <a:rPr b="1"/>
              <a:t>Skills Assessment:</a:t>
            </a:r>
            <a:r>
              <a:rPr/>
              <a:t> Current vs. required capabilities</a:t>
            </a:r>
          </a:p>
          <a:p>
            <a:pPr lvl="0"/>
            <a:r>
              <a:rPr b="1"/>
              <a:t>Build-Buy-Partner Decisions:</a:t>
            </a:r>
            <a:r>
              <a:rPr/>
              <a:t> Sourcing strategy for AI capabilities</a:t>
            </a:r>
          </a:p>
          <a:p>
            <a:pPr lvl="0"/>
            <a:r>
              <a:rPr b="1"/>
              <a:t>Training and Development Plan:</a:t>
            </a:r>
            <a:r>
              <a:rPr/>
              <a:t> Upskilling existing workforce</a:t>
            </a:r>
          </a:p>
          <a:p>
            <a:pPr lvl="0"/>
            <a:r>
              <a:rPr b="1"/>
              <a:t>Organisational Structure Evolution:</a:t>
            </a:r>
            <a:r>
              <a:rPr/>
              <a:t> New roles and responsibilities</a:t>
            </a:r>
          </a:p>
          <a:p>
            <a:pPr lvl="0" indent="0" marL="0">
              <a:buNone/>
            </a:pPr>
            <a:r>
              <a:rPr b="1"/>
              <a:t>Agricultural Application:</a:t>
            </a:r>
            <a:r>
              <a:rPr/>
              <a:t> How Northern Territory cattle stations developed internal capabilities for GPS collar data analysis</a:t>
            </a:r>
          </a:p>
          <a:p>
            <a:pPr lvl="0"/>
            <a:r>
              <a:rPr>
                <a:hlinkClick r:id="rId3"/>
              </a:rPr>
              <a:t>Source: CSIRO’s livestock monitoring research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Strategy 4: The Data Strategy Blueprint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Framework Elements:</a:t>
            </a:r>
          </a:p>
          <a:p>
            <a:pPr lvl="0"/>
            <a:r>
              <a:rPr b="1"/>
              <a:t>Data Inventory:</a:t>
            </a:r>
            <a:r>
              <a:rPr/>
              <a:t> Assessing available and needed data sources</a:t>
            </a:r>
          </a:p>
          <a:p>
            <a:pPr lvl="0"/>
            <a:r>
              <a:rPr b="1"/>
              <a:t>Data Quality Framework:</a:t>
            </a:r>
            <a:r>
              <a:rPr/>
              <a:t> Ensuring reliable inputs for AI systems</a:t>
            </a:r>
          </a:p>
          <a:p>
            <a:pPr lvl="0"/>
            <a:r>
              <a:rPr b="1"/>
              <a:t>Data Governance Model:</a:t>
            </a:r>
            <a:r>
              <a:rPr/>
              <a:t> Managing ownership and access rights</a:t>
            </a:r>
          </a:p>
          <a:p>
            <a:pPr lvl="0"/>
            <a:r>
              <a:rPr b="1"/>
              <a:t>Privacy and Ethics Guidelines:</a:t>
            </a:r>
            <a:r>
              <a:rPr/>
              <a:t> Responsible data practices</a:t>
            </a:r>
          </a:p>
          <a:p>
            <a:pPr lvl="0" indent="0" marL="0">
              <a:buNone/>
            </a:pPr>
            <a:r>
              <a:rPr b="1"/>
              <a:t>Agricultural Application:</a:t>
            </a:r>
            <a:r>
              <a:rPr/>
              <a:t> Australian Farm Data Code implementation by agtech providers</a:t>
            </a:r>
          </a:p>
          <a:p>
            <a:pPr lvl="0"/>
            <a:r>
              <a:rPr>
                <a:hlinkClick r:id="rId3"/>
              </a:rPr>
              <a:t>Source: National Farmers’ Federation (NFF)</a:t>
            </a:r>
          </a:p>
          <a:p>
            <a:pPr lvl="0" indent="0" marL="0">
              <a:buNone/>
            </a:pPr>
            <a:r>
              <a:rPr b="1"/>
              <a:t>Framework Reference:</a:t>
            </a:r>
            <a:r>
              <a:rPr/>
              <a:t> </a:t>
            </a:r>
            <a:r>
              <a:rPr>
                <a:hlinkClick r:id="rId4"/>
              </a:rPr>
              <a:t>MIT Sloan Data Strategy Framework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 4: ETHICAL CONSIDERATIONS IN AI BUSINESS MODELS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Responsible Innovation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Core Business Principles:</a:t>
            </a:r>
          </a:p>
          <a:p>
            <a:pPr lvl="0"/>
            <a:r>
              <a:rPr b="1"/>
              <a:t>Transparency:</a:t>
            </a:r>
            <a:r>
              <a:rPr/>
              <a:t> Explainable AI for stakeholder trust</a:t>
            </a:r>
          </a:p>
          <a:p>
            <a:pPr lvl="0"/>
            <a:r>
              <a:rPr b="1"/>
              <a:t>Accountability:</a:t>
            </a:r>
            <a:r>
              <a:rPr/>
              <a:t> Clear responsibility for AI systems</a:t>
            </a:r>
          </a:p>
          <a:p>
            <a:pPr lvl="0"/>
            <a:r>
              <a:rPr b="1"/>
              <a:t>Fairness:</a:t>
            </a:r>
            <a:r>
              <a:rPr/>
              <a:t> Equitable access and benefits across business scales</a:t>
            </a:r>
          </a:p>
          <a:p>
            <a:pPr lvl="0"/>
            <a:r>
              <a:rPr b="1"/>
              <a:t>Sustainability:</a:t>
            </a:r>
            <a:r>
              <a:rPr/>
              <a:t> Long-term environmental and social impacts</a:t>
            </a:r>
          </a:p>
          <a:p>
            <a:pPr lvl="0" indent="0" marL="0">
              <a:buNone/>
            </a:pPr>
            <a:r>
              <a:rPr b="1"/>
              <a:t>Agricultural Application:</a:t>
            </a:r>
            <a:r>
              <a:rPr/>
              <a:t> Ethical considerations in autonomous farming systems</a:t>
            </a:r>
          </a:p>
          <a:p>
            <a:pPr lvl="0"/>
            <a:r>
              <a:rPr>
                <a:hlinkClick r:id="rId3"/>
              </a:rPr>
              <a:t>Related Resource: Australia’s AI Ethics Framework</a:t>
            </a:r>
          </a:p>
          <a:p>
            <a:pPr lvl="0" indent="0" marL="0">
              <a:buNone/>
            </a:pPr>
            <a:r>
              <a:rPr b="1"/>
              <a:t>Framework Reference:</a:t>
            </a:r>
            <a:r>
              <a:rPr/>
              <a:t> </a:t>
            </a:r>
            <a:r>
              <a:rPr>
                <a:hlinkClick r:id="rId4"/>
              </a:rPr>
              <a:t>IEEE Ethically Aligned Design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Technology Democratisation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Business Framework for Inclusive Innovation:</a:t>
            </a:r>
          </a:p>
          <a:p>
            <a:pPr lvl="0"/>
            <a:r>
              <a:rPr b="1"/>
              <a:t>Access Mechanisms:</a:t>
            </a:r>
            <a:r>
              <a:rPr/>
              <a:t> How smaller businesses can leverage AI</a:t>
            </a:r>
          </a:p>
          <a:p>
            <a:pPr lvl="0"/>
            <a:r>
              <a:rPr b="1"/>
              <a:t>Capability Building:</a:t>
            </a:r>
            <a:r>
              <a:rPr/>
              <a:t> Community-based knowledge sharing</a:t>
            </a:r>
          </a:p>
          <a:p>
            <a:pPr lvl="0"/>
            <a:r>
              <a:rPr b="1"/>
              <a:t>Cooperative Models:</a:t>
            </a:r>
            <a:r>
              <a:rPr/>
              <a:t> Shared resources and infrastructure</a:t>
            </a:r>
          </a:p>
          <a:p>
            <a:pPr lvl="0"/>
            <a:r>
              <a:rPr b="1"/>
              <a:t>Policy Considerations:</a:t>
            </a:r>
            <a:r>
              <a:rPr/>
              <a:t> Supporting ecosystem development</a:t>
            </a:r>
          </a:p>
          <a:p>
            <a:pPr lvl="0" indent="0" marL="0">
              <a:buNone/>
            </a:pPr>
            <a:r>
              <a:rPr b="1"/>
              <a:t>Agricultural Application:</a:t>
            </a:r>
            <a:r>
              <a:rPr/>
              <a:t> Cooperative AI implementation models for family farms - </a:t>
            </a:r>
            <a:r>
              <a:rPr>
                <a:hlinkClick r:id="rId3"/>
              </a:rPr>
              <a:t>Case Study: Birchip Cropping Group’s shared technology model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 5: FUTURE BUSINESS HORIsONS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Three Horisons of AI Innovation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Business Planning Framework:</a:t>
            </a:r>
          </a:p>
          <a:p>
            <a:pPr lvl="0"/>
            <a:r>
              <a:rPr b="1"/>
              <a:t>Horison 1 (Next 2 Years):</a:t>
            </a:r>
            <a:r>
              <a:rPr/>
              <a:t> Extending and defending core business</a:t>
            </a:r>
          </a:p>
          <a:p>
            <a:pPr lvl="1"/>
            <a:r>
              <a:rPr/>
              <a:t>Implementing proven AI technologies for immediate gains</a:t>
            </a:r>
          </a:p>
          <a:p>
            <a:pPr lvl="1"/>
            <a:r>
              <a:rPr/>
              <a:t>Example: Smartphone-based decision support tools</a:t>
            </a:r>
          </a:p>
          <a:p>
            <a:pPr lvl="1"/>
            <a:r>
              <a:rPr>
                <a:hlinkClick r:id="rId3"/>
              </a:rPr>
              <a:t>Source: iGrowNews, “Australian Farmers Embrace AgTech,” 2024</a:t>
            </a:r>
          </a:p>
          <a:p>
            <a:pPr lvl="0"/>
            <a:r>
              <a:rPr b="1"/>
              <a:t>Horison 2 (2-5 Years):</a:t>
            </a:r>
            <a:r>
              <a:rPr/>
              <a:t> Building emerging opportunities</a:t>
            </a:r>
          </a:p>
          <a:p>
            <a:pPr lvl="1"/>
            <a:r>
              <a:rPr/>
              <a:t>Investing in developing capabilities and new business models</a:t>
            </a:r>
          </a:p>
          <a:p>
            <a:pPr lvl="1"/>
            <a:r>
              <a:rPr/>
              <a:t>Example: Integrated “smart farm” management systems</a:t>
            </a:r>
          </a:p>
          <a:p>
            <a:pPr lvl="0"/>
            <a:r>
              <a:rPr b="1"/>
              <a:t>Horison 3 (5-10 Years):</a:t>
            </a:r>
            <a:r>
              <a:rPr/>
              <a:t> Creating viable options for future business</a:t>
            </a:r>
          </a:p>
          <a:p>
            <a:pPr lvl="1"/>
            <a:r>
              <a:rPr/>
              <a:t>Exploring breakthrough possibilities and industry transformation</a:t>
            </a:r>
          </a:p>
          <a:p>
            <a:pPr lvl="1"/>
            <a:r>
              <a:rPr/>
              <a:t>Example: Autonomous farms with minimal human intervention</a:t>
            </a:r>
          </a:p>
          <a:p>
            <a:pPr lvl="1"/>
            <a:r>
              <a:rPr>
                <a:hlinkClick r:id="rId4"/>
              </a:rPr>
              <a:t>Source: Food Agility CRC Future Vision</a:t>
            </a:r>
          </a:p>
          <a:p>
            <a:pPr lvl="0" indent="0" marL="0">
              <a:buNone/>
            </a:pPr>
            <a:r>
              <a:rPr b="1"/>
              <a:t>Key Business Insight:</a:t>
            </a:r>
            <a:r>
              <a:rPr/>
              <a:t> Balanced investment portfolio across all three horisons is essential for sustainable innovation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 Next 2 years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92200" y="1841500"/>
          <a:ext cx="10058400" cy="401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200"/>
                <a:gridCol w="2870200"/>
                <a:gridCol w="2870200"/>
                <a:gridCol w="14351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 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Technical 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Business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Society &amp; Governance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Next 2 Years</a:t>
                      </a:r>
                      <a:r>
                        <a:rPr/>
                        <a:t>(2025-2027)</a:t>
                      </a:r>
                      <a:r>
                        <a:rPr i="1"/>
                        <a:t>Expansion &amp; Consolidation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• Advanced multimodal models• Smaller, efficient models for edge devices• Domain-specialised AI systems• Early agentic AI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• Productivity gains in knowledge work• Integration into enterprise workflows• Software development disruption• Focus on ROI and practical applications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• First comprehensive AI regulations• Growing emphasis on transparency• AI literacy becoming essential• Educational adaptation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 Next 2-5 yrs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92200" y="1841500"/>
          <a:ext cx="10058400" cy="401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200"/>
                <a:gridCol w="2870200"/>
                <a:gridCol w="2870200"/>
                <a:gridCol w="14351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 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Technical 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Business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Society &amp; Governance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2-5 Years</a:t>
                      </a:r>
                      <a:r>
                        <a:rPr/>
                        <a:t>(2027-2030)</a:t>
                      </a:r>
                      <a:r>
                        <a:rPr i="1"/>
                        <a:t>Systems Integration &amp; Transformation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• AI agents with memory and reasoning• Personalised AI assistants• AI-native applications• Next-gen hardware deployment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• “Co-pilot for everything” reality• Major industry disruption• Job transformation• New AI-enabled business models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• Mature international standards• Ethical governance frameworks• AI accelerating scientific discovery• Workforce reskilling priority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 Next 5-10 yrs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92200" y="1841500"/>
          <a:ext cx="10058400" cy="401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0200"/>
                <a:gridCol w="2870200"/>
                <a:gridCol w="2870200"/>
                <a:gridCol w="14351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Time 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Technical 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Business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Society &amp; Governance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5-10 Years</a:t>
                      </a:r>
                      <a:r>
                        <a:rPr/>
                        <a:t>(2030-2035)</a:t>
                      </a:r>
                      <a:r>
                        <a:rPr i="1"/>
                        <a:t>AI-Native Society &amp; Reinvention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• General-purpose AI systems• Potential AGI emergence• Quantum-AI synergies• Advanced human-AI interfaces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• Economic structural changes• High-level cognitive automation• New career categories• AI as critical infrastructure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• Global AI governance treaties• Redefined creativity concepts• Existential risk management• Philosophical reassessment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Business Innovation Imperative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1270000">
              <a:buNone/>
            </a:pPr>
            <a:r>
              <a:rPr sz="2000"/>
              <a:t>“AI isn’t just a technology upgrade—it’s a fundamental business transformation catalyst.”</a:t>
            </a:r>
          </a:p>
          <a:p>
            <a:pPr lvl="0"/>
            <a:r>
              <a:rPr/>
              <a:t>Every industry faces disruption—agriculture provides compelling transformation examples</a:t>
            </a:r>
          </a:p>
          <a:p>
            <a:pPr lvl="0"/>
            <a:r>
              <a:rPr/>
              <a:t>AI adoption represents a strategic business decision, not just a technology implementation</a:t>
            </a:r>
          </a:p>
          <a:p>
            <a:pPr lvl="0"/>
            <a:r>
              <a:rPr/>
              <a:t>Business leaders must understand innovation frameworks to guide AI implementation</a:t>
            </a:r>
          </a:p>
          <a:p>
            <a:pPr lvl="0"/>
            <a:r>
              <a:rPr/>
              <a:t>Today’s focus: How to apply business innovation frameworks to AI deployment in any sector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Conclusion: Your Strategic AI Innovation Journey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AI implementation is fundamentally a business transformation opportunity</a:t>
            </a:r>
          </a:p>
          <a:p>
            <a:pPr lvl="0"/>
            <a:r>
              <a:rPr/>
              <a:t>Strategic frameworks transform technology potential into business value</a:t>
            </a:r>
          </a:p>
          <a:p>
            <a:pPr lvl="0"/>
            <a:r>
              <a:rPr/>
              <a:t>The path from concept to implementation requires structured approaches</a:t>
            </a:r>
          </a:p>
          <a:p>
            <a:pPr lvl="0"/>
            <a:r>
              <a:rPr/>
              <a:t>Your competitive advantage lies in how you implement, not just what you implement</a:t>
            </a:r>
          </a:p>
          <a:p>
            <a:pPr lvl="0" indent="0" marL="1270000">
              <a:buNone/>
            </a:pPr>
            <a:r>
              <a:rPr sz="2000"/>
              <a:t>“The organisations that thrive won’t merely adopt AI technologies—they’ll master the frameworks that transform those technologies into strategic advantage.”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 b="1"/>
              <a:t>Dr. Michael Borck</a:t>
            </a:r>
          </a:p>
          <a:p>
            <a:pPr lvl="0"/>
            <a:r>
              <a:rPr/>
              <a:t>Curtin Business School</a:t>
            </a:r>
          </a:p>
          <a:p>
            <a:pPr lvl="0"/>
            <a:r>
              <a:rPr/>
              <a:t>michael.borck@curtin.edu.au</a:t>
            </a:r>
          </a:p>
          <a:p>
            <a:pPr lvl="0"/>
            <a:r>
              <a:rPr>
                <a:hlinkClick r:id="rId3"/>
              </a:rPr>
              <a:t>linkedin.com/in/michael-borck</a:t>
            </a:r>
          </a:p>
        </p:txBody>
      </p:sp>
      <p:pic>
        <p:nvPicPr>
          <p:cNvPr descr="./bussiness-innovation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515100" y="1841500"/>
            <a:ext cx="43180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Business innovation diagram with agricultural elements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PART 1: UNDERSTANDING AI TECHNOLOGIES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Demystifying AI: Core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Making AI Understandable for Business Leaders:</a:t>
            </a:r>
          </a:p>
          <a:p>
            <a:pPr lvl="0"/>
            <a:r>
              <a:rPr b="1"/>
              <a:t>Machine Learning:</a:t>
            </a:r>
            <a:r>
              <a:rPr/>
              <a:t> Systems that improve through experience</a:t>
            </a:r>
          </a:p>
          <a:p>
            <a:pPr lvl="0"/>
            <a:r>
              <a:rPr b="1"/>
              <a:t>Deep Learning:</a:t>
            </a:r>
            <a:r>
              <a:rPr/>
              <a:t> Advanced pattern recognition using neural networks</a:t>
            </a:r>
          </a:p>
          <a:p>
            <a:pPr lvl="0"/>
            <a:r>
              <a:rPr b="1"/>
              <a:t>Computer Vision:</a:t>
            </a:r>
            <a:r>
              <a:rPr/>
              <a:t> Enabling machines to “see” and interpret visual information</a:t>
            </a:r>
          </a:p>
          <a:p>
            <a:pPr lvl="0"/>
            <a:r>
              <a:rPr b="1"/>
              <a:t>Natural Language Processing:</a:t>
            </a:r>
            <a:r>
              <a:rPr/>
              <a:t> Understanding and generating human language</a:t>
            </a:r>
          </a:p>
          <a:p>
            <a:pPr lvl="0"/>
            <a:r>
              <a:rPr b="1"/>
              <a:t>Large Language Models:</a:t>
            </a:r>
            <a:r>
              <a:rPr/>
              <a:t> Advanced systems for complex language tasks</a:t>
            </a:r>
          </a:p>
          <a:p>
            <a:pPr lvl="0"/>
            <a:r>
              <a:rPr b="1"/>
              <a:t>AI Agents:</a:t>
            </a:r>
            <a:r>
              <a:rPr/>
              <a:t> Autonomous systems that can perform tasks with minimal oversight</a:t>
            </a:r>
          </a:p>
          <a:p>
            <a:pPr lvl="0" indent="0" marL="0">
              <a:buNone/>
            </a:pPr>
            <a:r>
              <a:rPr b="1"/>
              <a:t>Key Business Insight:</a:t>
            </a:r>
            <a:r>
              <a:rPr/>
              <a:t> Understanding these fundamental technologies helps leaders match business problems with appropriate AI solutions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lvl="0" indent="0" marL="0">
              <a:buNone/>
            </a:pPr>
            <a:r>
              <a:rPr/>
              <a:t>How Machine Learning 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The Foundation of Modern AI Applications:</a:t>
            </a:r>
          </a:p>
          <a:p>
            <a:pPr lvl="0" indent="-457200" marL="457200">
              <a:buAutoNum type="arabicPeriod"/>
            </a:pPr>
            <a:r>
              <a:rPr b="1"/>
              <a:t>Data Collection:</a:t>
            </a:r>
            <a:r>
              <a:rPr/>
              <a:t> Gathering relevant business information</a:t>
            </a:r>
          </a:p>
          <a:p>
            <a:pPr lvl="0" indent="-457200" marL="457200">
              <a:buAutoNum type="arabicPeriod"/>
            </a:pPr>
            <a:r>
              <a:rPr b="1"/>
              <a:t>Data Preparation:</a:t>
            </a:r>
            <a:r>
              <a:rPr/>
              <a:t> Cleaning and organizing for analysis</a:t>
            </a:r>
          </a:p>
          <a:p>
            <a:pPr lvl="0" indent="-457200" marL="457200">
              <a:buAutoNum type="arabicPeriod"/>
            </a:pPr>
            <a:r>
              <a:rPr b="1"/>
              <a:t>Algorithm Selection:</a:t>
            </a:r>
            <a:r>
              <a:rPr/>
              <a:t> Choosing appropriate mathematical approaches</a:t>
            </a:r>
          </a:p>
          <a:p>
            <a:pPr lvl="0" indent="-457200" marL="457200">
              <a:buAutoNum type="arabicPeriod"/>
            </a:pPr>
            <a:r>
              <a:rPr b="1"/>
              <a:t>Training:</a:t>
            </a:r>
            <a:r>
              <a:rPr/>
              <a:t> System learns patterns from historical data</a:t>
            </a:r>
          </a:p>
          <a:p>
            <a:pPr lvl="0" indent="-457200" marL="457200">
              <a:buAutoNum type="arabicPeriod"/>
            </a:pPr>
            <a:r>
              <a:rPr b="1"/>
              <a:t>Testing &amp; Validation:</a:t>
            </a:r>
            <a:r>
              <a:rPr/>
              <a:t> Ensuring accuracy and reliability</a:t>
            </a:r>
          </a:p>
          <a:p>
            <a:pPr lvl="0" indent="-457200" marL="457200">
              <a:buAutoNum type="arabicPeriod"/>
            </a:pPr>
            <a:r>
              <a:rPr b="1"/>
              <a:t>Deployment:</a:t>
            </a:r>
            <a:r>
              <a:rPr/>
              <a:t> Integrating into business workflows</a:t>
            </a:r>
          </a:p>
          <a:p>
            <a:pPr lvl="0" indent="-457200" marL="457200">
              <a:buAutoNum type="arabicPeriod"/>
            </a:pPr>
            <a:r>
              <a:rPr b="1"/>
              <a:t>Monitoring &amp; Refinement:</a:t>
            </a:r>
            <a:r>
              <a:rPr/>
              <a:t> Continuous improvement</a:t>
            </a:r>
          </a:p>
          <a:p>
            <a:pPr lvl="0" indent="0" marL="0">
              <a:buNone/>
            </a:pPr>
            <a:r>
              <a:rPr b="1"/>
              <a:t>Key Business Insight:</a:t>
            </a:r>
            <a:r>
              <a:rPr/>
              <a:t> The quality and relevance of your data is the most critical success factor</a:t>
            </a:r>
          </a:p>
        </p:txBody>
      </p:sp>
      <p:pic>
        <p:nvPicPr>
          <p:cNvPr descr="./ml-pipeline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340600" y="1841500"/>
            <a:ext cx="2679700" cy="4013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Inside Modern AI: Understanding the “Attention” Revolution — In Simple Business Term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The Breakthrough</a:t>
            </a:r>
            <a:r>
              <a:rPr/>
              <a:t>: A 2017 paper called </a:t>
            </a:r>
            <a:r>
              <a:rPr i="1"/>
              <a:t>“Attention is All You Need”</a:t>
            </a:r>
            <a:r>
              <a:rPr/>
              <a:t> changed how AI works.</a:t>
            </a:r>
          </a:p>
          <a:p>
            <a:pPr lvl="0"/>
            <a:r>
              <a:rPr b="1"/>
              <a:t>What Changed</a:t>
            </a:r>
            <a:r>
              <a:rPr/>
              <a:t>: AI systems can now </a:t>
            </a:r>
            <a:r>
              <a:rPr i="1"/>
              <a:t>look at all the information at once</a:t>
            </a:r>
            <a:r>
              <a:rPr/>
              <a:t> to find patterns and connections.</a:t>
            </a:r>
          </a:p>
          <a:p>
            <a:pPr lvl="0"/>
            <a:r>
              <a:rPr b="1"/>
              <a:t>Business Analogy</a:t>
            </a:r>
            <a:r>
              <a:rPr/>
              <a:t>: It’s like going from solving problems one step at a time to seeing the </a:t>
            </a:r>
            <a:r>
              <a:rPr i="1"/>
              <a:t>whole strategy</a:t>
            </a:r>
            <a:r>
              <a:rPr/>
              <a:t> at once.</a:t>
            </a:r>
          </a:p>
          <a:p>
            <a:pPr lvl="0"/>
            <a:r>
              <a:rPr b="1"/>
              <a:t>Why It Matters</a:t>
            </a:r>
            <a:r>
              <a:rPr/>
              <a:t>: AI can now understand context, relationships, and what’s most relevant — almost like a human.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How Systems Like GPT Work</a:t>
            </a:r>
          </a:p>
          <a:p>
            <a:pPr lvl="0"/>
            <a:r>
              <a:rPr b="1"/>
              <a:t>Pattern Spotting</a:t>
            </a:r>
            <a:r>
              <a:rPr/>
              <a:t>: They learn by reading huge amounts of text (trillions of words).</a:t>
            </a:r>
          </a:p>
          <a:p>
            <a:pPr lvl="0"/>
            <a:r>
              <a:rPr b="1"/>
              <a:t>Prediction Engine</a:t>
            </a:r>
            <a:r>
              <a:rPr/>
              <a:t>: They guess what comes next in a sentence based on what came before.</a:t>
            </a:r>
          </a:p>
          <a:p>
            <a:pPr lvl="0"/>
            <a:r>
              <a:rPr b="1"/>
              <a:t>Fine-Tuning</a:t>
            </a:r>
            <a:r>
              <a:rPr/>
              <a:t>: They’re trained further to be more accurate and helpful for real-world use.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AI Limitations &amp; Implementation Challenges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1092200" y="1841500"/>
          <a:ext cx="10058400" cy="401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3600"/>
                <a:gridCol w="2717800"/>
                <a:gridCol w="2921000"/>
                <a:gridCol w="3556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Key 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Business Implications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Mitigation Strategies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Technical Reality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- Hallucinations and fabrications- Reasoning limits- Knowledge cutoffs- Black-box models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- Unreliable outputs- Can’t replace human judgment- Integration required- Opaque decisions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- Robust verification- Augment, don’t automate- Hybrid systems- Invest in explainable AI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Organisational Challenges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- Workforce skills gap- Legacy systems- Data issues- Exec buy-in gaps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- Slow adoption- Value trapped- High failure rates- ROI/expectation mismatch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- Build capabilities- Target high-value use cases- Fix data foundations- Value frameworks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Ethical &amp; Risk Dimensions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- Bias &amp; unfairness- Privacy/security risks- Regulatory complexity- Environmental impact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- Legal/reputation risks- Trust erosion- Compliance burdens- Sustainability concerns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- Responsible AI governance- Bias audits- Track regulations- Optimise for efficiency</a:t>
                      </a:r>
                    </a:p>
                  </a:txBody>
                </a:tc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lvl="0" indent="0" marL="0">
              <a:buNone/>
            </a:pPr>
            <a:r>
              <a:rPr/>
              <a:t>Computer Vision in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Enabling Machines to “See” for Business Value:</a:t>
            </a:r>
          </a:p>
          <a:p>
            <a:pPr lvl="0"/>
            <a:r>
              <a:rPr b="1"/>
              <a:t>How It Works:</a:t>
            </a:r>
            <a:r>
              <a:rPr/>
              <a:t> Uses neural networks to identify objects, features, and patterns in images/video</a:t>
            </a:r>
          </a:p>
          <a:p>
            <a:pPr lvl="0"/>
            <a:r>
              <a:rPr b="1"/>
              <a:t>Common Techniques:</a:t>
            </a:r>
            <a:r>
              <a:rPr/>
              <a:t> Object detection, image classification, segmentation, tracking</a:t>
            </a:r>
          </a:p>
          <a:p>
            <a:pPr lvl="0"/>
            <a:r>
              <a:rPr b="1"/>
              <a:t>Hardware Requirements:</a:t>
            </a:r>
            <a:r>
              <a:rPr/>
              <a:t> Specialised processors (GPUs) for efficient processing</a:t>
            </a:r>
          </a:p>
          <a:p>
            <a:pPr lvl="0"/>
            <a:r>
              <a:rPr b="1"/>
              <a:t>Deployment Options:</a:t>
            </a:r>
            <a:r>
              <a:rPr/>
              <a:t> Edge devices, cloud processing, hybrid approaches</a:t>
            </a:r>
          </a:p>
          <a:p>
            <a:pPr lvl="0" indent="0" marL="0">
              <a:buNone/>
            </a:pPr>
            <a:r>
              <a:rPr b="1"/>
              <a:t>Agricultural Application:</a:t>
            </a:r>
            <a:r>
              <a:rPr/>
              <a:t> Smart spraying systems that reduce herbicide use by 80-96% by identifying individual weeds </a:t>
            </a:r>
            <a:r>
              <a:rPr>
                <a:hlinkClick r:id="rId3"/>
              </a:rPr>
              <a:t>Source: ABC News, “AI helps Aussie farmers target weeds,” 2024</a:t>
            </a:r>
          </a:p>
        </p:txBody>
      </p:sp>
      <p:pic>
        <p:nvPicPr>
          <p:cNvPr descr="./computer-vision.png" id="0" name="Picture 1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921500" y="1841500"/>
            <a:ext cx="35052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Computer Vision Example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baseline="0" cap="none" sz="140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b="1" dirty="0" lang="en-AU"/>
              <a:t>Faculty of Business and Law </a:t>
            </a:r>
            <a:r>
              <a:rPr dirty="0" lang="en-AU"/>
              <a:t>| School of Marketing and Management</a:t>
            </a:r>
          </a:p>
        </p:txBody>
      </p:sp>
    </p:spTree>
  </p:cSld>
</p:sld>
</file>

<file path=ppt/theme/theme1.xml><?xml version="1.0" encoding="utf-8"?>
<a:theme xmlns:a="http://schemas.openxmlformats.org/drawingml/2006/main" name="Business and Law (Final)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and Law (Final)" id="{46095CD9-7AC4-4EE0-8330-8C1921691816}" vid="{F51C139E-28C2-4DA1-AA5C-4023122225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SansaSoft Pro Normal</vt:lpstr>
      <vt:lpstr>Business and Law (Final)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AI-Driven Business Innovation: Agricultural Sector Applications</dc:title>
  <dc:creator>Michael Borck, Curtin Business School</dc:creator>
  <cp:keywords/>
  <dcterms:created xsi:type="dcterms:W3CDTF">2025-04-30T22:32:16Z</dcterms:created>
  <dcterms:modified xsi:type="dcterms:W3CDTF">2025-04-30T22:32:16Z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